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71" r:id="rId2"/>
    <p:sldId id="363" r:id="rId3"/>
    <p:sldId id="289" r:id="rId4"/>
    <p:sldId id="336" r:id="rId5"/>
    <p:sldId id="337" r:id="rId6"/>
    <p:sldId id="382" r:id="rId7"/>
    <p:sldId id="383" r:id="rId8"/>
    <p:sldId id="339" r:id="rId9"/>
    <p:sldId id="340" r:id="rId10"/>
    <p:sldId id="344" r:id="rId11"/>
    <p:sldId id="345" r:id="rId12"/>
    <p:sldId id="366" r:id="rId13"/>
    <p:sldId id="374" r:id="rId14"/>
    <p:sldId id="375" r:id="rId15"/>
    <p:sldId id="346" r:id="rId16"/>
    <p:sldId id="347" r:id="rId17"/>
    <p:sldId id="381" r:id="rId18"/>
    <p:sldId id="378" r:id="rId19"/>
    <p:sldId id="379" r:id="rId20"/>
    <p:sldId id="380" r:id="rId21"/>
    <p:sldId id="350" r:id="rId22"/>
    <p:sldId id="351" r:id="rId23"/>
    <p:sldId id="376" r:id="rId24"/>
    <p:sldId id="377" r:id="rId25"/>
    <p:sldId id="373" r:id="rId26"/>
    <p:sldId id="359" r:id="rId27"/>
    <p:sldId id="360" r:id="rId28"/>
    <p:sldId id="361" r:id="rId29"/>
    <p:sldId id="362" r:id="rId30"/>
  </p:sldIdLst>
  <p:sldSz cx="9144000" cy="6858000" type="screen4x3"/>
  <p:notesSz cx="6735763" cy="9866313"/>
  <p:defaultTextStyle>
    <a:defPPr rtl="0">
      <a:defRPr lang="zh-CN"/>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030"/>
    <a:srgbClr val="A32827"/>
    <a:srgbClr val="7E7E7E"/>
    <a:srgbClr val="FFFFFF"/>
    <a:srgbClr val="EEECDF"/>
    <a:srgbClr val="75736F"/>
    <a:srgbClr val="F5C702"/>
    <a:srgbClr val="009943"/>
    <a:srgbClr val="5C5D5F"/>
    <a:srgbClr val="CACA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42" autoAdjust="0"/>
    <p:restoredTop sz="94590" autoAdjust="0"/>
  </p:normalViewPr>
  <p:slideViewPr>
    <p:cSldViewPr>
      <p:cViewPr varScale="1">
        <p:scale>
          <a:sx n="104" d="100"/>
          <a:sy n="104" d="100"/>
        </p:scale>
        <p:origin x="221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ja-JP" altLang="en-US" sz="1050"/>
              <a:t>工业废弃物处理行业中劳动事故的推移</a:t>
            </a:r>
          </a:p>
        </c:rich>
      </c:tx>
      <c:layout>
        <c:manualLayout>
          <c:xMode val="edge"/>
          <c:yMode val="edge"/>
          <c:x val="0.25313769941693781"/>
          <c:y val="9.5837307325477641E-3"/>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9.1201643128115906E-2"/>
          <c:y val="8.2499742498685746E-2"/>
          <c:w val="0.85030035168983498"/>
          <c:h val="0.82896261080916944"/>
        </c:manualLayout>
      </c:layout>
      <c:barChart>
        <c:barDir val="col"/>
        <c:grouping val="clustered"/>
        <c:varyColors val="0"/>
        <c:ser>
          <c:idx val="0"/>
          <c:order val="1"/>
          <c:tx>
            <c:strRef>
              <c:f>Sheet1!$D$21</c:f>
              <c:strCache>
                <c:ptCount val="1"/>
                <c:pt idx="0">
                  <c:v>死亡</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Sheet1!$B$22:$B$31</c:f>
              <c:strCache>
                <c:ptCount val="10"/>
                <c:pt idx="0">
                  <c:v>2008年</c:v>
                </c:pt>
                <c:pt idx="1">
                  <c:v>2009年</c:v>
                </c:pt>
                <c:pt idx="2">
                  <c:v>2010年</c:v>
                </c:pt>
                <c:pt idx="3">
                  <c:v>2011年</c:v>
                </c:pt>
                <c:pt idx="4">
                  <c:v>2012年</c:v>
                </c:pt>
                <c:pt idx="5">
                  <c:v>2013年</c:v>
                </c:pt>
                <c:pt idx="6">
                  <c:v>2014年</c:v>
                </c:pt>
                <c:pt idx="7">
                  <c:v>2015年</c:v>
                </c:pt>
                <c:pt idx="8">
                  <c:v>2016年</c:v>
                </c:pt>
                <c:pt idx="9">
                  <c:v>2017年</c:v>
                </c:pt>
              </c:strCache>
            </c:strRef>
          </c:cat>
          <c:val>
            <c:numRef>
              <c:f>Sheet1!$D$22:$D$31</c:f>
              <c:numCache>
                <c:formatCode>General</c:formatCode>
                <c:ptCount val="10"/>
                <c:pt idx="0">
                  <c:v>23</c:v>
                </c:pt>
                <c:pt idx="1">
                  <c:v>19</c:v>
                </c:pt>
                <c:pt idx="2">
                  <c:v>24</c:v>
                </c:pt>
                <c:pt idx="3">
                  <c:v>22</c:v>
                </c:pt>
                <c:pt idx="4">
                  <c:v>19</c:v>
                </c:pt>
                <c:pt idx="5">
                  <c:v>23</c:v>
                </c:pt>
                <c:pt idx="6">
                  <c:v>18</c:v>
                </c:pt>
                <c:pt idx="7">
                  <c:v>18</c:v>
                </c:pt>
                <c:pt idx="8">
                  <c:v>16</c:v>
                </c:pt>
                <c:pt idx="9">
                  <c:v>18</c:v>
                </c:pt>
              </c:numCache>
            </c:numRef>
          </c:val>
          <c:extLst>
            <c:ext xmlns:c16="http://schemas.microsoft.com/office/drawing/2014/chart" uri="{C3380CC4-5D6E-409C-BE32-E72D297353CC}">
              <c16:uniqueId val="{00000000-F2B1-43E9-9162-00250A95E09A}"/>
            </c:ext>
          </c:extLst>
        </c:ser>
        <c:dLbls>
          <c:showLegendKey val="0"/>
          <c:showVal val="0"/>
          <c:showCatName val="0"/>
          <c:showSerName val="0"/>
          <c:showPercent val="0"/>
          <c:showBubbleSize val="0"/>
        </c:dLbls>
        <c:gapWidth val="150"/>
        <c:axId val="505775120"/>
        <c:axId val="505777472"/>
      </c:barChart>
      <c:lineChart>
        <c:grouping val="standard"/>
        <c:varyColors val="0"/>
        <c:ser>
          <c:idx val="1"/>
          <c:order val="0"/>
          <c:tx>
            <c:strRef>
              <c:f>Sheet1!$C$21</c:f>
              <c:strCache>
                <c:ptCount val="1"/>
                <c:pt idx="0">
                  <c:v>死伤</c:v>
                </c:pt>
              </c:strCache>
            </c:strRef>
          </c:tx>
          <c:spPr>
            <a:ln w="28575" cap="rnd">
              <a:solidFill>
                <a:schemeClr val="accent2"/>
              </a:solidFill>
              <a:round/>
            </a:ln>
            <a:effectLst/>
          </c:spPr>
          <c:marker>
            <c:symbol val="circle"/>
            <c:size val="5"/>
            <c:spPr>
              <a:solidFill>
                <a:srgbClr val="C00000"/>
              </a:solidFill>
              <a:ln w="9525">
                <a:solidFill>
                  <a:schemeClr val="accent2"/>
                </a:solidFill>
              </a:ln>
              <a:effectLst/>
            </c:spPr>
          </c:marker>
          <c:dLbls>
            <c:numFmt formatCode="#,##0_);\(#,##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Sheet1!$B$22:$B$31</c:f>
              <c:strCache>
                <c:ptCount val="10"/>
                <c:pt idx="0">
                  <c:v>2008年</c:v>
                </c:pt>
                <c:pt idx="1">
                  <c:v>2009年</c:v>
                </c:pt>
                <c:pt idx="2">
                  <c:v>2010年</c:v>
                </c:pt>
                <c:pt idx="3">
                  <c:v>2011年</c:v>
                </c:pt>
                <c:pt idx="4">
                  <c:v>2012年</c:v>
                </c:pt>
                <c:pt idx="5">
                  <c:v>2013年</c:v>
                </c:pt>
                <c:pt idx="6">
                  <c:v>2014年</c:v>
                </c:pt>
                <c:pt idx="7">
                  <c:v>2015年</c:v>
                </c:pt>
                <c:pt idx="8">
                  <c:v>2016年</c:v>
                </c:pt>
                <c:pt idx="9">
                  <c:v>2017年</c:v>
                </c:pt>
              </c:strCache>
            </c:strRef>
          </c:cat>
          <c:val>
            <c:numRef>
              <c:f>Sheet1!$C$22:$C$31</c:f>
              <c:numCache>
                <c:formatCode>General</c:formatCode>
                <c:ptCount val="10"/>
                <c:pt idx="0">
                  <c:v>1283</c:v>
                </c:pt>
                <c:pt idx="1">
                  <c:v>1111</c:v>
                </c:pt>
                <c:pt idx="2">
                  <c:v>1143</c:v>
                </c:pt>
                <c:pt idx="3">
                  <c:v>1156</c:v>
                </c:pt>
                <c:pt idx="4">
                  <c:v>1233</c:v>
                </c:pt>
                <c:pt idx="5">
                  <c:v>1260</c:v>
                </c:pt>
                <c:pt idx="6">
                  <c:v>1244</c:v>
                </c:pt>
                <c:pt idx="7">
                  <c:v>1280</c:v>
                </c:pt>
                <c:pt idx="8">
                  <c:v>1320</c:v>
                </c:pt>
                <c:pt idx="9">
                  <c:v>1383</c:v>
                </c:pt>
              </c:numCache>
            </c:numRef>
          </c:val>
          <c:smooth val="0"/>
          <c:extLst>
            <c:ext xmlns:c16="http://schemas.microsoft.com/office/drawing/2014/chart" uri="{C3380CC4-5D6E-409C-BE32-E72D297353CC}">
              <c16:uniqueId val="{00000001-F2B1-43E9-9162-00250A95E09A}"/>
            </c:ext>
          </c:extLst>
        </c:ser>
        <c:dLbls>
          <c:showLegendKey val="0"/>
          <c:showVal val="0"/>
          <c:showCatName val="0"/>
          <c:showSerName val="0"/>
          <c:showPercent val="0"/>
          <c:showBubbleSize val="0"/>
        </c:dLbls>
        <c:marker val="1"/>
        <c:smooth val="0"/>
        <c:axId val="505770416"/>
        <c:axId val="505779824"/>
      </c:lineChart>
      <c:catAx>
        <c:axId val="50577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05779824"/>
        <c:crosses val="autoZero"/>
        <c:auto val="1"/>
        <c:lblAlgn val="ctr"/>
        <c:lblOffset val="100"/>
        <c:noMultiLvlLbl val="0"/>
      </c:catAx>
      <c:valAx>
        <c:axId val="505779824"/>
        <c:scaling>
          <c:orientation val="minMax"/>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5770416"/>
        <c:crosses val="autoZero"/>
        <c:crossBetween val="between"/>
      </c:valAx>
      <c:valAx>
        <c:axId val="505777472"/>
        <c:scaling>
          <c:orientation val="minMax"/>
          <c:max val="4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5775120"/>
        <c:crosses val="max"/>
        <c:crossBetween val="between"/>
      </c:valAx>
      <c:catAx>
        <c:axId val="505775120"/>
        <c:scaling>
          <c:orientation val="minMax"/>
        </c:scaling>
        <c:delete val="1"/>
        <c:axPos val="b"/>
        <c:numFmt formatCode="General" sourceLinked="1"/>
        <c:majorTickMark val="out"/>
        <c:minorTickMark val="none"/>
        <c:tickLblPos val="nextTo"/>
        <c:crossAx val="505777472"/>
        <c:crosses val="autoZero"/>
        <c:auto val="1"/>
        <c:lblAlgn val="ctr"/>
        <c:lblOffset val="100"/>
        <c:noMultiLvlLbl val="0"/>
      </c:catAx>
      <c:spPr>
        <a:noFill/>
        <a:ln>
          <a:solidFill>
            <a:schemeClr val="accent1"/>
          </a:solidFill>
        </a:ln>
        <a:effectLst/>
      </c:spPr>
    </c:plotArea>
    <c:legend>
      <c:legendPos val="t"/>
      <c:layout>
        <c:manualLayout>
          <c:xMode val="edge"/>
          <c:yMode val="edge"/>
          <c:x val="0.59021821450101297"/>
          <c:y val="0.33751098560801746"/>
          <c:w val="0.32802297888842485"/>
          <c:h val="5.3908758531956404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8083333333333333"/>
          <c:h val="0.98083333333333333"/>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3F-4B44-896A-2802FD89BB5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03F-4B44-896A-2802FD89BB5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03F-4B44-896A-2802FD89BB5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03F-4B44-896A-2802FD89BB5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03F-4B44-896A-2802FD89BB5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03F-4B44-896A-2802FD89BB5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03F-4B44-896A-2802FD89BB59}"/>
              </c:ext>
            </c:extLst>
          </c:dPt>
          <c:dLbls>
            <c:dLbl>
              <c:idx val="0"/>
              <c:showLegendKey val="0"/>
              <c:showVal val="0"/>
              <c:showCatName val="1"/>
              <c:showSerName val="0"/>
              <c:showPercent val="1"/>
              <c:showBubbleSize val="0"/>
              <c:extLst>
                <c:ext xmlns:c15="http://schemas.microsoft.com/office/drawing/2012/chart" uri="{CE6537A1-D6FC-4f65-9D91-7224C49458BB}">
                  <c15:layout>
                    <c:manualLayout>
                      <c:w val="0.24006527777777778"/>
                      <c:h val="0.23902916666666663"/>
                    </c:manualLayout>
                  </c15:layout>
                </c:ext>
                <c:ext xmlns:c16="http://schemas.microsoft.com/office/drawing/2014/chart" uri="{C3380CC4-5D6E-409C-BE32-E72D297353CC}">
                  <c16:uniqueId val="{00000001-F03F-4B44-896A-2802FD89BB59}"/>
                </c:ext>
              </c:extLst>
            </c:dLbl>
            <c:dLbl>
              <c:idx val="2"/>
              <c:showLegendKey val="0"/>
              <c:showVal val="0"/>
              <c:showCatName val="1"/>
              <c:showSerName val="0"/>
              <c:showPercent val="1"/>
              <c:showBubbleSize val="0"/>
              <c:extLst>
                <c:ext xmlns:c15="http://schemas.microsoft.com/office/drawing/2012/chart" uri="{CE6537A1-D6FC-4f65-9D91-7224C49458BB}">
                  <c15:layout>
                    <c:manualLayout>
                      <c:w val="0.21607638888888889"/>
                      <c:h val="0.18170277777777777"/>
                    </c:manualLayout>
                  </c15:layout>
                </c:ext>
                <c:ext xmlns:c16="http://schemas.microsoft.com/office/drawing/2014/chart" uri="{C3380CC4-5D6E-409C-BE32-E72D297353CC}">
                  <c16:uniqueId val="{00000005-F03F-4B44-896A-2802FD89BB59}"/>
                </c:ext>
              </c:extLst>
            </c:dLbl>
            <c:dLbl>
              <c:idx val="3"/>
              <c:layout>
                <c:manualLayout>
                  <c:x val="-4.2305902777777779E-2"/>
                  <c:y val="-4.0347222222222225E-3"/>
                </c:manualLayout>
              </c:layout>
              <c:spPr>
                <a:noFill/>
                <a:ln>
                  <a:noFill/>
                </a:ln>
                <a:effectLst/>
              </c:spPr>
              <c:txPr>
                <a:bodyPr rot="0" spcFirstLastPara="1" vertOverflow="overflow" horzOverflow="overflow"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38125"/>
                      <c:h val="0.15524444444444443"/>
                    </c:manualLayout>
                  </c15:layout>
                </c:ext>
                <c:ext xmlns:c16="http://schemas.microsoft.com/office/drawing/2014/chart" uri="{C3380CC4-5D6E-409C-BE32-E72D297353CC}">
                  <c16:uniqueId val="{00000007-F03F-4B44-896A-2802FD89BB59}"/>
                </c:ext>
              </c:extLst>
            </c:dLbl>
            <c:dLbl>
              <c:idx val="4"/>
              <c:layout>
                <c:manualLayout>
                  <c:x val="-5.6034548611111124E-2"/>
                  <c:y val="-2.3409722222222203E-2"/>
                </c:manualLayout>
              </c:layout>
              <c:showLegendKey val="0"/>
              <c:showVal val="0"/>
              <c:showCatName val="1"/>
              <c:showSerName val="0"/>
              <c:showPercent val="1"/>
              <c:showBubbleSize val="0"/>
              <c:extLst>
                <c:ext xmlns:c15="http://schemas.microsoft.com/office/drawing/2012/chart" uri="{CE6537A1-D6FC-4f65-9D91-7224C49458BB}">
                  <c15:layout>
                    <c:manualLayout>
                      <c:w val="0.29104166666666664"/>
                      <c:h val="0.18170277777777777"/>
                    </c:manualLayout>
                  </c15:layout>
                </c:ext>
                <c:ext xmlns:c16="http://schemas.microsoft.com/office/drawing/2014/chart" uri="{C3380CC4-5D6E-409C-BE32-E72D297353CC}">
                  <c16:uniqueId val="{00000009-F03F-4B44-896A-2802FD89BB59}"/>
                </c:ext>
              </c:extLst>
            </c:dLbl>
            <c:dLbl>
              <c:idx val="5"/>
              <c:layout>
                <c:manualLayout>
                  <c:x val="-4.4097222222222225E-2"/>
                  <c:y val="-4.850694444444446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03F-4B44-896A-2802FD89BB59}"/>
                </c:ext>
              </c:extLst>
            </c:dLbl>
            <c:dLbl>
              <c:idx val="6"/>
              <c:layout>
                <c:manualLayout>
                  <c:x val="-8.819444444444444E-3"/>
                  <c:y val="-4.855590277777777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03F-4B44-896A-2802FD89BB59}"/>
                </c:ext>
              </c:extLst>
            </c:dLbl>
            <c:spPr>
              <a:noFill/>
              <a:ln>
                <a:noFill/>
              </a:ln>
              <a:effectLst/>
            </c:spPr>
            <c:txPr>
              <a:bodyPr rot="0" spcFirstLastPara="1" vertOverflow="overflow" horzOverflow="overflow"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Sheet1!$B$2:$B$8</c:f>
              <c:strCache>
                <c:ptCount val="7"/>
                <c:pt idx="0">
                  <c:v>被夹入/被卷入</c:v>
                </c:pt>
                <c:pt idx="1">
                  <c:v>被猛撞</c:v>
                </c:pt>
                <c:pt idx="2">
                  <c:v>交通事故</c:v>
                </c:pt>
                <c:pt idx="3">
                  <c:v>坠落/跌落</c:v>
                </c:pt>
                <c:pt idx="4">
                  <c:v>崩塌/倒塌</c:v>
                </c:pt>
                <c:pt idx="5">
                  <c:v>溺水</c:v>
                </c:pt>
                <c:pt idx="6">
                  <c:v>接触有害物质</c:v>
                </c:pt>
              </c:strCache>
            </c:strRef>
          </c:cat>
          <c:val>
            <c:numRef>
              <c:f>Sheet1!$C$2:$C$8</c:f>
              <c:numCache>
                <c:formatCode>General</c:formatCode>
                <c:ptCount val="7"/>
                <c:pt idx="0">
                  <c:v>50</c:v>
                </c:pt>
                <c:pt idx="1">
                  <c:v>17</c:v>
                </c:pt>
                <c:pt idx="2">
                  <c:v>11</c:v>
                </c:pt>
                <c:pt idx="3">
                  <c:v>5</c:v>
                </c:pt>
                <c:pt idx="4">
                  <c:v>5</c:v>
                </c:pt>
                <c:pt idx="5">
                  <c:v>6</c:v>
                </c:pt>
                <c:pt idx="6">
                  <c:v>6</c:v>
                </c:pt>
              </c:numCache>
            </c:numRef>
          </c:val>
          <c:extLst>
            <c:ext xmlns:c16="http://schemas.microsoft.com/office/drawing/2014/chart" uri="{C3380CC4-5D6E-409C-BE32-E72D297353CC}">
              <c16:uniqueId val="{0000000E-F03F-4B44-896A-2802FD89BB59}"/>
            </c:ext>
          </c:extLst>
        </c:ser>
        <c:dLbls>
          <c:showLegendKey val="0"/>
          <c:showVal val="1"/>
          <c:showCatName val="0"/>
          <c:showSerName val="0"/>
          <c:showPercent val="0"/>
          <c:showBubbleSize val="0"/>
          <c:showLeaderLines val="1"/>
        </c:dLbls>
        <c:firstSliceAng val="0"/>
        <c:holeSize val="3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doughnutChart>
        <c:varyColors val="1"/>
        <c:ser>
          <c:idx val="0"/>
          <c:order val="0"/>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38C-4209-BFF1-3459C769152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38C-4209-BFF1-3459C769152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8C-4209-BFF1-3459C769152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38C-4209-BFF1-3459C769152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38C-4209-BFF1-3459C769152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38C-4209-BFF1-3459C769152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38C-4209-BFF1-3459C769152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38C-4209-BFF1-3459C7691522}"/>
              </c:ext>
            </c:extLst>
          </c:dPt>
          <c:dLbls>
            <c:dLbl>
              <c:idx val="0"/>
              <c:showLegendKey val="0"/>
              <c:showVal val="0"/>
              <c:showCatName val="1"/>
              <c:showSerName val="0"/>
              <c:showPercent val="1"/>
              <c:showBubbleSize val="0"/>
              <c:extLst>
                <c:ext xmlns:c15="http://schemas.microsoft.com/office/drawing/2012/chart" uri="{CE6537A1-D6FC-4f65-9D91-7224C49458BB}">
                  <c15:layout>
                    <c:manualLayout>
                      <c:w val="0.238125"/>
                      <c:h val="0.18170277777777777"/>
                    </c:manualLayout>
                  </c15:layout>
                </c:ext>
                <c:ext xmlns:c16="http://schemas.microsoft.com/office/drawing/2014/chart" uri="{C3380CC4-5D6E-409C-BE32-E72D297353CC}">
                  <c16:uniqueId val="{00000001-438C-4209-BFF1-3459C7691522}"/>
                </c:ext>
              </c:extLst>
            </c:dLbl>
            <c:dLbl>
              <c:idx val="1"/>
              <c:showLegendKey val="0"/>
              <c:showVal val="0"/>
              <c:showCatName val="1"/>
              <c:showSerName val="0"/>
              <c:showPercent val="1"/>
              <c:showBubbleSize val="0"/>
              <c:extLst>
                <c:ext xmlns:c15="http://schemas.microsoft.com/office/drawing/2012/chart" uri="{CE6537A1-D6FC-4f65-9D91-7224C49458BB}">
                  <c15:layout>
                    <c:manualLayout>
                      <c:w val="0.24006527777777778"/>
                      <c:h val="0.23902916666666663"/>
                    </c:manualLayout>
                  </c15:layout>
                </c:ext>
                <c:ext xmlns:c16="http://schemas.microsoft.com/office/drawing/2014/chart" uri="{C3380CC4-5D6E-409C-BE32-E72D297353CC}">
                  <c16:uniqueId val="{00000003-438C-4209-BFF1-3459C7691522}"/>
                </c:ext>
              </c:extLst>
            </c:dLbl>
            <c:dLbl>
              <c:idx val="3"/>
              <c:layout>
                <c:manualLayout>
                  <c:x val="-2.204861111111113E-2"/>
                  <c:y val="5.2916493055555555E-2"/>
                </c:manualLayout>
              </c:layout>
              <c:tx>
                <c:rich>
                  <a:bodyPr/>
                  <a:lstStyle/>
                  <a:p>
                    <a:fld id="{58813213-241E-4CFB-ADF7-3AD64297DF97}" type="CATEGORYNAME">
                      <a:rPr lang="zh-CN" altLang="en-US" sz="900"/>
                      <a:pPr/>
                      <a:t>[分類名]</a:t>
                    </a:fld>
                    <a:r>
                      <a:rPr lang="zh-CN" altLang="en-US" sz="900" baseline="0" dirty="0"/>
                      <a:t>
</a:t>
                    </a:r>
                    <a:fld id="{17F234DB-2B20-4A4F-B55E-505C8A5012F2}" type="PERCENTAGE">
                      <a:rPr lang="en-US" altLang="zh-CN" sz="900" baseline="0"/>
                      <a:pPr/>
                      <a:t>[パーセンテージ]</a:t>
                    </a:fld>
                    <a:endParaRPr lang="zh-CN" altLang="en-US" sz="900" baseline="0" dirty="0"/>
                  </a:p>
                </c:rich>
              </c:tx>
              <c:showLegendKey val="0"/>
              <c:showVal val="0"/>
              <c:showCatName val="1"/>
              <c:showSerName val="0"/>
              <c:showPercent val="1"/>
              <c:showBubbleSize val="0"/>
              <c:extLst>
                <c:ext xmlns:c15="http://schemas.microsoft.com/office/drawing/2012/chart" uri="{CE6537A1-D6FC-4f65-9D91-7224C49458BB}">
                  <c15:layout>
                    <c:manualLayout>
                      <c:w val="0.27792256944444443"/>
                      <c:h val="0.23902916666666663"/>
                    </c:manualLayout>
                  </c15:layout>
                  <c15:dlblFieldTable/>
                  <c15:showDataLabelsRange val="0"/>
                </c:ext>
                <c:ext xmlns:c16="http://schemas.microsoft.com/office/drawing/2014/chart" uri="{C3380CC4-5D6E-409C-BE32-E72D297353CC}">
                  <c16:uniqueId val="{00000007-438C-4209-BFF1-3459C7691522}"/>
                </c:ext>
              </c:extLst>
            </c:dLbl>
            <c:dLbl>
              <c:idx val="4"/>
              <c:layout>
                <c:manualLayout>
                  <c:x val="-1.3229166666666667E-2"/>
                  <c:y val="-8.0843973490926958E-17"/>
                </c:manualLayout>
              </c:layout>
              <c:showLegendKey val="0"/>
              <c:showVal val="0"/>
              <c:showCatName val="1"/>
              <c:showSerName val="0"/>
              <c:showPercent val="1"/>
              <c:showBubbleSize val="0"/>
              <c:extLst>
                <c:ext xmlns:c15="http://schemas.microsoft.com/office/drawing/2012/chart" uri="{CE6537A1-D6FC-4f65-9D91-7224C49458BB}">
                  <c15:layout>
                    <c:manualLayout>
                      <c:w val="0.24694444444444444"/>
                      <c:h val="0.18170277777777777"/>
                    </c:manualLayout>
                  </c15:layout>
                </c:ext>
                <c:ext xmlns:c16="http://schemas.microsoft.com/office/drawing/2014/chart" uri="{C3380CC4-5D6E-409C-BE32-E72D297353CC}">
                  <c16:uniqueId val="{00000009-438C-4209-BFF1-3459C7691522}"/>
                </c:ext>
              </c:extLst>
            </c:dLbl>
            <c:dLbl>
              <c:idx val="5"/>
              <c:layout>
                <c:manualLayout>
                  <c:x val="-5.2916666666666667E-2"/>
                  <c:y val="-4.40972222222222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38C-4209-BFF1-3459C7691522}"/>
                </c:ext>
              </c:extLst>
            </c:dLbl>
            <c:dLbl>
              <c:idx val="6"/>
              <c:layout>
                <c:manualLayout>
                  <c:x val="-5.8444444444444446E-3"/>
                  <c:y val="-1.1024305555555556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fld id="{53149B48-37DB-43A2-9DC1-7B88E1060946}" type="CATEGORYNAME">
                      <a:rPr lang="ja-JP" altLang="en-US" sz="900"/>
                      <a:pPr>
                        <a:defRPr sz="1000">
                          <a:solidFill>
                            <a:schemeClr val="bg1"/>
                          </a:solidFill>
                        </a:defRPr>
                      </a:pPr>
                      <a:t>[分類名]</a:t>
                    </a:fld>
                    <a:r>
                      <a:rPr lang="ja-JP" altLang="en-US" sz="900" baseline="0" dirty="0"/>
                      <a:t>
</a:t>
                    </a:r>
                    <a:fld id="{20E56714-CCA5-4B7D-8CA9-0C61054A6841}" type="PERCENTAGE">
                      <a:rPr lang="en-US" altLang="ja-JP" sz="900" baseline="0"/>
                      <a:pPr>
                        <a:defRPr sz="1000">
                          <a:solidFill>
                            <a:schemeClr val="bg1"/>
                          </a:solidFill>
                        </a:defRPr>
                      </a:pPr>
                      <a:t>[パーセンテージ]</a:t>
                    </a:fld>
                    <a:endParaRPr lang="ja-JP" altLang="en-US" sz="900" baseline="0" dirty="0"/>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6587465277777775"/>
                      <c:h val="0.13319583333333335"/>
                    </c:manualLayout>
                  </c15:layout>
                  <c15:dlblFieldTable/>
                  <c15:showDataLabelsRange val="0"/>
                </c:ext>
                <c:ext xmlns:c16="http://schemas.microsoft.com/office/drawing/2014/chart" uri="{C3380CC4-5D6E-409C-BE32-E72D297353CC}">
                  <c16:uniqueId val="{0000000D-438C-4209-BFF1-3459C769152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Sheet1!$B$11:$B$18</c:f>
              <c:strCache>
                <c:ptCount val="8"/>
                <c:pt idx="0">
                  <c:v>坠落/跌落</c:v>
                </c:pt>
                <c:pt idx="1">
                  <c:v>被夹入/被卷入</c:v>
                </c:pt>
                <c:pt idx="2">
                  <c:v>跌倒</c:v>
                </c:pt>
                <c:pt idx="3">
                  <c:v>动作的反作用/不合理动作</c:v>
                </c:pt>
                <c:pt idx="4">
                  <c:v>飞物/坠物</c:v>
                </c:pt>
                <c:pt idx="5">
                  <c:v>被猛撞</c:v>
                </c:pt>
                <c:pt idx="6">
                  <c:v>划伤/擦伤</c:v>
                </c:pt>
                <c:pt idx="7">
                  <c:v>其他</c:v>
                </c:pt>
              </c:strCache>
            </c:strRef>
          </c:cat>
          <c:val>
            <c:numRef>
              <c:f>Sheet1!$C$11:$C$18</c:f>
              <c:numCache>
                <c:formatCode>General</c:formatCode>
                <c:ptCount val="8"/>
                <c:pt idx="0">
                  <c:v>21</c:v>
                </c:pt>
                <c:pt idx="1">
                  <c:v>21</c:v>
                </c:pt>
                <c:pt idx="2">
                  <c:v>12</c:v>
                </c:pt>
                <c:pt idx="3">
                  <c:v>10</c:v>
                </c:pt>
                <c:pt idx="4">
                  <c:v>9</c:v>
                </c:pt>
                <c:pt idx="5">
                  <c:v>6</c:v>
                </c:pt>
                <c:pt idx="6">
                  <c:v>5</c:v>
                </c:pt>
                <c:pt idx="7">
                  <c:v>16</c:v>
                </c:pt>
              </c:numCache>
            </c:numRef>
          </c:val>
          <c:extLst>
            <c:ext xmlns:c16="http://schemas.microsoft.com/office/drawing/2014/chart" uri="{C3380CC4-5D6E-409C-BE32-E72D297353CC}">
              <c16:uniqueId val="{00000010-438C-4209-BFF1-3459C7691522}"/>
            </c:ext>
          </c:extLst>
        </c:ser>
        <c:dLbls>
          <c:showLegendKey val="0"/>
          <c:showVal val="1"/>
          <c:showCatName val="0"/>
          <c:showSerName val="0"/>
          <c:showPercent val="0"/>
          <c:showBubbleSize val="0"/>
          <c:showLeaderLines val="0"/>
        </c:dLbls>
        <c:firstSliceAng val="0"/>
        <c:holeSize val="3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37-4AD5-8649-6FA55118380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D37-4AD5-8649-6FA55118380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D37-4AD5-8649-6FA55118380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D37-4AD5-8649-6FA55118380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D37-4AD5-8649-6FA55118380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D37-4AD5-8649-6FA55118380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D37-4AD5-8649-6FA55118380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9D37-4AD5-8649-6FA55118380F}"/>
              </c:ext>
            </c:extLst>
          </c:dPt>
          <c:dLbls>
            <c:dLbl>
              <c:idx val="0"/>
              <c:layout>
                <c:manualLayout>
                  <c:x val="-7.3778125000000042E-2"/>
                  <c:y val="2.316597222222222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D37-4AD5-8649-6FA55118380F}"/>
                </c:ext>
              </c:extLst>
            </c:dLbl>
            <c:dLbl>
              <c:idx val="1"/>
              <c:dLblPos val="inEnd"/>
              <c:showLegendKey val="0"/>
              <c:showVal val="0"/>
              <c:showCatName val="1"/>
              <c:showSerName val="0"/>
              <c:showPercent val="1"/>
              <c:showBubbleSize val="0"/>
              <c:extLst>
                <c:ext xmlns:c15="http://schemas.microsoft.com/office/drawing/2012/chart" uri="{CE6537A1-D6FC-4f65-9D91-7224C49458BB}">
                  <c15:layout>
                    <c:manualLayout>
                      <c:w val="0.29576006944444444"/>
                      <c:h val="0.18170277777777777"/>
                    </c:manualLayout>
                  </c15:layout>
                </c:ext>
                <c:ext xmlns:c16="http://schemas.microsoft.com/office/drawing/2014/chart" uri="{C3380CC4-5D6E-409C-BE32-E72D297353CC}">
                  <c16:uniqueId val="{00000003-9D37-4AD5-8649-6FA55118380F}"/>
                </c:ext>
              </c:extLst>
            </c:dLbl>
            <c:dLbl>
              <c:idx val="2"/>
              <c:layout>
                <c:manualLayout>
                  <c:x val="-1.1281250000000081E-2"/>
                  <c:y val="0.1446053819444444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8978784722222224"/>
                      <c:h val="0.23902916666666663"/>
                    </c:manualLayout>
                  </c15:layout>
                </c:ext>
                <c:ext xmlns:c16="http://schemas.microsoft.com/office/drawing/2014/chart" uri="{C3380CC4-5D6E-409C-BE32-E72D297353CC}">
                  <c16:uniqueId val="{00000005-9D37-4AD5-8649-6FA55118380F}"/>
                </c:ext>
              </c:extLst>
            </c:dLbl>
            <c:dLbl>
              <c:idx val="3"/>
              <c:layout>
                <c:manualLayout>
                  <c:x val="0"/>
                  <c:y val="0.16524670138888889"/>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9042013888888888"/>
                      <c:h val="0.23902916666666663"/>
                    </c:manualLayout>
                  </c15:layout>
                </c:ext>
                <c:ext xmlns:c16="http://schemas.microsoft.com/office/drawing/2014/chart" uri="{C3380CC4-5D6E-409C-BE32-E72D297353CC}">
                  <c16:uniqueId val="{00000007-9D37-4AD5-8649-6FA55118380F}"/>
                </c:ext>
              </c:extLst>
            </c:dLbl>
            <c:dLbl>
              <c:idx val="4"/>
              <c:dLblPos val="inEnd"/>
              <c:showLegendKey val="0"/>
              <c:showVal val="0"/>
              <c:showCatName val="1"/>
              <c:showSerName val="0"/>
              <c:showPercent val="1"/>
              <c:showBubbleSize val="0"/>
              <c:extLst>
                <c:ext xmlns:c15="http://schemas.microsoft.com/office/drawing/2012/chart" uri="{CE6537A1-D6FC-4f65-9D91-7224C49458BB}">
                  <c15:layout>
                    <c:manualLayout>
                      <c:w val="0.35396631944444445"/>
                      <c:h val="0.18170277777777777"/>
                    </c:manualLayout>
                  </c15:layout>
                </c:ext>
                <c:ext xmlns:c16="http://schemas.microsoft.com/office/drawing/2014/chart" uri="{C3380CC4-5D6E-409C-BE32-E72D297353CC}">
                  <c16:uniqueId val="{00000009-9D37-4AD5-8649-6FA55118380F}"/>
                </c:ext>
              </c:extLst>
            </c:dLbl>
            <c:dLbl>
              <c:idx val="5"/>
              <c:dLblPos val="inEnd"/>
              <c:showLegendKey val="0"/>
              <c:showVal val="0"/>
              <c:showCatName val="1"/>
              <c:showSerName val="0"/>
              <c:showPercent val="1"/>
              <c:showBubbleSize val="0"/>
              <c:extLst>
                <c:ext xmlns:c15="http://schemas.microsoft.com/office/drawing/2012/chart" uri="{CE6537A1-D6FC-4f65-9D91-7224C49458BB}">
                  <c15:layout>
                    <c:manualLayout>
                      <c:w val="0.42805173611111103"/>
                      <c:h val="0.18170277777777777"/>
                    </c:manualLayout>
                  </c15:layout>
                </c:ext>
                <c:ext xmlns:c16="http://schemas.microsoft.com/office/drawing/2014/chart" uri="{C3380CC4-5D6E-409C-BE32-E72D297353CC}">
                  <c16:uniqueId val="{0000000B-9D37-4AD5-8649-6FA55118380F}"/>
                </c:ext>
              </c:extLst>
            </c:dLbl>
            <c:dLbl>
              <c:idx val="6"/>
              <c:layout>
                <c:manualLayout>
                  <c:x val="3.7505208333333331E-2"/>
                  <c:y val="-0.20489670138888888"/>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7954479166666666"/>
                      <c:h val="0.20816111111111107"/>
                    </c:manualLayout>
                  </c15:layout>
                </c:ext>
                <c:ext xmlns:c16="http://schemas.microsoft.com/office/drawing/2014/chart" uri="{C3380CC4-5D6E-409C-BE32-E72D297353CC}">
                  <c16:uniqueId val="{0000000D-9D37-4AD5-8649-6FA55118380F}"/>
                </c:ext>
              </c:extLst>
            </c:dLbl>
            <c:dLbl>
              <c:idx val="7"/>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1"/>
              <c:showBubbleSize val="0"/>
              <c:extLst>
                <c:ext xmlns:c15="http://schemas.microsoft.com/office/drawing/2012/chart" uri="{CE6537A1-D6FC-4f65-9D91-7224C49458BB}">
                  <c15:layout>
                    <c:manualLayout>
                      <c:w val="0.26961041666666669"/>
                      <c:h val="0.17288333333333333"/>
                    </c:manualLayout>
                  </c15:layout>
                </c:ext>
                <c:ext xmlns:c16="http://schemas.microsoft.com/office/drawing/2014/chart" uri="{C3380CC4-5D6E-409C-BE32-E72D297353CC}">
                  <c16:uniqueId val="{0000000F-9D37-4AD5-8649-6FA55118380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Sheet1!$B$34:$B$41</c:f>
              <c:strCache>
                <c:ptCount val="8"/>
                <c:pt idx="0">
                  <c:v>1个月以下</c:v>
                </c:pt>
                <c:pt idx="1">
                  <c:v>1个月及以上3个月以下</c:v>
                </c:pt>
                <c:pt idx="2">
                  <c:v>3个月及以上半年以下</c:v>
                </c:pt>
                <c:pt idx="3">
                  <c:v>半年及以上1年以下</c:v>
                </c:pt>
                <c:pt idx="4">
                  <c:v>1年及以上3年以下</c:v>
                </c:pt>
                <c:pt idx="5">
                  <c:v>3年及以上5年以下</c:v>
                </c:pt>
                <c:pt idx="6">
                  <c:v>5年及以上10年以下</c:v>
                </c:pt>
                <c:pt idx="7">
                  <c:v>10年及以上</c:v>
                </c:pt>
              </c:strCache>
            </c:strRef>
          </c:cat>
          <c:val>
            <c:numRef>
              <c:f>Sheet1!$C$34:$C$41</c:f>
              <c:numCache>
                <c:formatCode>General</c:formatCode>
                <c:ptCount val="8"/>
                <c:pt idx="0">
                  <c:v>1</c:v>
                </c:pt>
                <c:pt idx="1">
                  <c:v>8</c:v>
                </c:pt>
                <c:pt idx="2">
                  <c:v>6</c:v>
                </c:pt>
                <c:pt idx="3">
                  <c:v>8</c:v>
                </c:pt>
                <c:pt idx="4">
                  <c:v>19</c:v>
                </c:pt>
                <c:pt idx="5">
                  <c:v>14</c:v>
                </c:pt>
                <c:pt idx="6">
                  <c:v>17</c:v>
                </c:pt>
                <c:pt idx="7">
                  <c:v>27</c:v>
                </c:pt>
              </c:numCache>
            </c:numRef>
          </c:val>
          <c:extLst>
            <c:ext xmlns:c16="http://schemas.microsoft.com/office/drawing/2014/chart" uri="{C3380CC4-5D6E-409C-BE32-E72D297353CC}">
              <c16:uniqueId val="{00000010-9D37-4AD5-8649-6FA55118380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54064912747779"/>
          <c:y val="8.1709477124183E-2"/>
          <c:w val="0.90298611111111116"/>
          <c:h val="0.9029861111111111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53-4537-84AB-A22768B52A5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853-4537-84AB-A22768B52A5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853-4537-84AB-A22768B52A5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853-4537-84AB-A22768B52A5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853-4537-84AB-A22768B52A5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853-4537-84AB-A22768B52A5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853-4537-84AB-A22768B52A5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853-4537-84AB-A22768B52A5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C853-4537-84AB-A22768B52A5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C853-4537-84AB-A22768B52A5F}"/>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853-4537-84AB-A22768B52A5F}"/>
              </c:ext>
            </c:extLst>
          </c:dPt>
          <c:dLbls>
            <c:dLbl>
              <c:idx val="0"/>
              <c:layout>
                <c:manualLayout>
                  <c:x val="-6.3471180555555631E-2"/>
                  <c:y val="0.2311192708333333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3409305555555555"/>
                      <c:h val="0.23902916666666663"/>
                    </c:manualLayout>
                  </c15:layout>
                </c:ext>
                <c:ext xmlns:c16="http://schemas.microsoft.com/office/drawing/2014/chart" uri="{C3380CC4-5D6E-409C-BE32-E72D297353CC}">
                  <c16:uniqueId val="{00000001-C853-4537-84AB-A22768B52A5F}"/>
                </c:ext>
              </c:extLst>
            </c:dLbl>
            <c:dLbl>
              <c:idx val="1"/>
              <c:dLblPos val="inEnd"/>
              <c:showLegendKey val="0"/>
              <c:showVal val="0"/>
              <c:showCatName val="1"/>
              <c:showSerName val="0"/>
              <c:showPercent val="1"/>
              <c:showBubbleSize val="0"/>
              <c:extLst>
                <c:ext xmlns:c15="http://schemas.microsoft.com/office/drawing/2012/chart" uri="{CE6537A1-D6FC-4f65-9D91-7224C49458BB}">
                  <c15:layout>
                    <c:manualLayout>
                      <c:w val="0.2998045138888889"/>
                      <c:h val="0.18170277777777777"/>
                    </c:manualLayout>
                  </c15:layout>
                </c:ext>
                <c:ext xmlns:c16="http://schemas.microsoft.com/office/drawing/2014/chart" uri="{C3380CC4-5D6E-409C-BE32-E72D297353CC}">
                  <c16:uniqueId val="{00000003-C853-4537-84AB-A22768B52A5F}"/>
                </c:ext>
              </c:extLst>
            </c:dLbl>
            <c:dLbl>
              <c:idx val="2"/>
              <c:layout>
                <c:manualLayout>
                  <c:x val="-6.1476041666666745E-2"/>
                  <c:y val="-0.1102694444444444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853-4537-84AB-A22768B52A5F}"/>
                </c:ext>
              </c:extLst>
            </c:dLbl>
            <c:dLbl>
              <c:idx val="3"/>
              <c:layout>
                <c:manualLayout>
                  <c:x val="0.17852023270192546"/>
                  <c:y val="-6.9722222222222227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SimSun" panose="02010600030101010101" pitchFamily="2" charset="-122"/>
                      <a:ea typeface="SimSun" panose="02010600030101010101" pitchFamily="2" charset="-122"/>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1688299115266224"/>
                      <c:h val="0.23072843137254903"/>
                    </c:manualLayout>
                  </c15:layout>
                </c:ext>
                <c:ext xmlns:c16="http://schemas.microsoft.com/office/drawing/2014/chart" uri="{C3380CC4-5D6E-409C-BE32-E72D297353CC}">
                  <c16:uniqueId val="{00000007-C853-4537-84AB-A22768B52A5F}"/>
                </c:ext>
              </c:extLst>
            </c:dLbl>
            <c:dLbl>
              <c:idx val="4"/>
              <c:layout>
                <c:manualLayout>
                  <c:x val="0.14663084422656752"/>
                  <c:y val="-0.109859313725490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6899305555555558"/>
                      <c:h val="0.18170277777777777"/>
                    </c:manualLayout>
                  </c15:layout>
                </c:ext>
                <c:ext xmlns:c16="http://schemas.microsoft.com/office/drawing/2014/chart" uri="{C3380CC4-5D6E-409C-BE32-E72D297353CC}">
                  <c16:uniqueId val="{00000009-C853-4537-84AB-A22768B52A5F}"/>
                </c:ext>
              </c:extLst>
            </c:dLbl>
            <c:dLbl>
              <c:idx val="5"/>
              <c:layout>
                <c:manualLayout>
                  <c:x val="0.17774765834886366"/>
                  <c:y val="-4.150326797385696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853-4537-84AB-A22768B52A5F}"/>
                </c:ext>
              </c:extLst>
            </c:dLbl>
            <c:dLbl>
              <c:idx val="6"/>
              <c:layout>
                <c:manualLayout>
                  <c:x val="-4.5408339512461302E-2"/>
                  <c:y val="5.3562418300653558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SimSun" panose="02010600030101010101" pitchFamily="2" charset="-122"/>
                      <a:ea typeface="SimSun" panose="02010600030101010101" pitchFamily="2" charset="-122"/>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2730919696272941"/>
                      <c:h val="0.17755261437908496"/>
                    </c:manualLayout>
                  </c15:layout>
                </c:ext>
                <c:ext xmlns:c16="http://schemas.microsoft.com/office/drawing/2014/chart" uri="{C3380CC4-5D6E-409C-BE32-E72D297353CC}">
                  <c16:uniqueId val="{0000000D-C853-4537-84AB-A22768B52A5F}"/>
                </c:ext>
              </c:extLst>
            </c:dLbl>
            <c:dLbl>
              <c:idx val="7"/>
              <c:layout>
                <c:manualLayout>
                  <c:x val="-3.7929990296752168E-2"/>
                  <c:y val="2.1420261437908497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SimSun" panose="02010600030101010101" pitchFamily="2" charset="-122"/>
                      <a:ea typeface="SimSun" panose="02010600030101010101" pitchFamily="2" charset="-122"/>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6900868451682882"/>
                      <c:h val="0.22761568627450982"/>
                    </c:manualLayout>
                  </c15:layout>
                </c:ext>
                <c:ext xmlns:c16="http://schemas.microsoft.com/office/drawing/2014/chart" uri="{C3380CC4-5D6E-409C-BE32-E72D297353CC}">
                  <c16:uniqueId val="{0000000F-C853-4537-84AB-A22768B52A5F}"/>
                </c:ext>
              </c:extLst>
            </c:dLbl>
            <c:dLbl>
              <c:idx val="9"/>
              <c:layout>
                <c:manualLayout>
                  <c:x val="-1.5173151267252969E-2"/>
                  <c:y val="3.5013071895424836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SimSun" panose="02010600030101010101" pitchFamily="2" charset="-122"/>
                      <a:ea typeface="SimSun" panose="02010600030101010101" pitchFamily="2" charset="-122"/>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C853-4537-84AB-A22768B52A5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SimSun" panose="02010600030101010101" pitchFamily="2" charset="-122"/>
                    <a:ea typeface="SimSun" panose="02010600030101010101" pitchFamily="2" charset="-122"/>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Sheet1!$B$44:$B$54</c:f>
              <c:strCache>
                <c:ptCount val="11"/>
                <c:pt idx="0">
                  <c:v>被夹入/被卷入</c:v>
                </c:pt>
                <c:pt idx="1">
                  <c:v>坠落/跌落</c:v>
                </c:pt>
                <c:pt idx="2">
                  <c:v>跌倒</c:v>
                </c:pt>
                <c:pt idx="3">
                  <c:v>动作的反作用/不合理动作</c:v>
                </c:pt>
                <c:pt idx="4">
                  <c:v>飞物/坠物</c:v>
                </c:pt>
                <c:pt idx="5">
                  <c:v>被猛撞</c:v>
                </c:pt>
                <c:pt idx="6">
                  <c:v>划伤/擦伤</c:v>
                </c:pt>
                <c:pt idx="7">
                  <c:v>交通事故（道路）</c:v>
                </c:pt>
                <c:pt idx="8">
                  <c:v>猛撞</c:v>
                </c:pt>
                <c:pt idx="9">
                  <c:v>踩踏刺穿</c:v>
                </c:pt>
                <c:pt idx="10">
                  <c:v>其他</c:v>
                </c:pt>
              </c:strCache>
            </c:strRef>
          </c:cat>
          <c:val>
            <c:numRef>
              <c:f>Sheet1!$C$44:$C$54</c:f>
              <c:numCache>
                <c:formatCode>General</c:formatCode>
                <c:ptCount val="11"/>
                <c:pt idx="0">
                  <c:v>24</c:v>
                </c:pt>
                <c:pt idx="1">
                  <c:v>18</c:v>
                </c:pt>
                <c:pt idx="2">
                  <c:v>11</c:v>
                </c:pt>
                <c:pt idx="3">
                  <c:v>10</c:v>
                </c:pt>
                <c:pt idx="4">
                  <c:v>9</c:v>
                </c:pt>
                <c:pt idx="5">
                  <c:v>6</c:v>
                </c:pt>
                <c:pt idx="6">
                  <c:v>6</c:v>
                </c:pt>
                <c:pt idx="7">
                  <c:v>5</c:v>
                </c:pt>
                <c:pt idx="8">
                  <c:v>5</c:v>
                </c:pt>
                <c:pt idx="9">
                  <c:v>2</c:v>
                </c:pt>
                <c:pt idx="10">
                  <c:v>4</c:v>
                </c:pt>
              </c:numCache>
            </c:numRef>
          </c:val>
          <c:extLst>
            <c:ext xmlns:c16="http://schemas.microsoft.com/office/drawing/2014/chart" uri="{C3380CC4-5D6E-409C-BE32-E72D297353CC}">
              <c16:uniqueId val="{00000016-C853-4537-84AB-A22768B52A5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3358984469664"/>
          <c:y val="0"/>
          <c:w val="0.71000147868840324"/>
          <c:h val="0.9603124999999997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CE-4FB6-88D4-F0CE0E9554B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CE-4FB6-88D4-F0CE0E9554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ECE-4FB6-88D4-F0CE0E9554B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ECE-4FB6-88D4-F0CE0E9554B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ECE-4FB6-88D4-F0CE0E9554B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ECE-4FB6-88D4-F0CE0E9554B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ECE-4FB6-88D4-F0CE0E9554B5}"/>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ECE-4FB6-88D4-F0CE0E9554B5}"/>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ECE-4FB6-88D4-F0CE0E9554B5}"/>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ECE-4FB6-88D4-F0CE0E9554B5}"/>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FECE-4FB6-88D4-F0CE0E9554B5}"/>
              </c:ext>
            </c:extLst>
          </c:dPt>
          <c:dLbls>
            <c:dLbl>
              <c:idx val="0"/>
              <c:layout>
                <c:manualLayout>
                  <c:x val="-9.7468055555555558E-2"/>
                  <c:y val="0.17790694444444444"/>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SimSun" panose="02010600030101010101" pitchFamily="2" charset="-122"/>
                      <a:ea typeface="SimSun" panose="02010600030101010101" pitchFamily="2" charset="-122"/>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5621805555555555"/>
                      <c:h val="0.2258"/>
                    </c:manualLayout>
                  </c15:layout>
                </c:ext>
                <c:ext xmlns:c16="http://schemas.microsoft.com/office/drawing/2014/chart" uri="{C3380CC4-5D6E-409C-BE32-E72D297353CC}">
                  <c16:uniqueId val="{00000001-FECE-4FB6-88D4-F0CE0E9554B5}"/>
                </c:ext>
              </c:extLst>
            </c:dLbl>
            <c:dLbl>
              <c:idx val="1"/>
              <c:layout>
                <c:manualLayout>
                  <c:x val="-0.18519826388888888"/>
                  <c:y val="-0.1204868055555555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ECE-4FB6-88D4-F0CE0E9554B5}"/>
                </c:ext>
              </c:extLst>
            </c:dLbl>
            <c:dLbl>
              <c:idx val="4"/>
              <c:layout>
                <c:manualLayout>
                  <c:x val="-2.7594738744511387E-2"/>
                  <c:y val="2.9053819444444365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SimSun" panose="02010600030101010101" pitchFamily="2" charset="-122"/>
                      <a:ea typeface="SimSun" panose="02010600030101010101" pitchFamily="2" charset="-122"/>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ECE-4FB6-88D4-F0CE0E9554B5}"/>
                </c:ext>
              </c:extLst>
            </c:dLbl>
            <c:dLbl>
              <c:idx val="6"/>
              <c:layout>
                <c:manualLayout>
                  <c:x val="-3.4040639286286395E-4"/>
                  <c:y val="9.2954687499999994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SimSun" panose="02010600030101010101" pitchFamily="2" charset="-122"/>
                      <a:ea typeface="SimSun" panose="02010600030101010101" pitchFamily="2" charset="-122"/>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2267738099638953"/>
                      <c:h val="0.17378715277777776"/>
                    </c:manualLayout>
                  </c15:layout>
                </c:ext>
                <c:ext xmlns:c16="http://schemas.microsoft.com/office/drawing/2014/chart" uri="{C3380CC4-5D6E-409C-BE32-E72D297353CC}">
                  <c16:uniqueId val="{0000000D-FECE-4FB6-88D4-F0CE0E9554B5}"/>
                </c:ext>
              </c:extLst>
            </c:dLbl>
            <c:dLbl>
              <c:idx val="7"/>
              <c:layout>
                <c:manualLayout>
                  <c:x val="-7.997265453320683E-2"/>
                  <c:y val="6.0485069444444484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SimSun" panose="02010600030101010101" pitchFamily="2" charset="-122"/>
                      <a:ea typeface="SimSun" panose="02010600030101010101" pitchFamily="2" charset="-122"/>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ECE-4FB6-88D4-F0CE0E9554B5}"/>
                </c:ext>
              </c:extLst>
            </c:dLbl>
            <c:dLbl>
              <c:idx val="8"/>
              <c:layout>
                <c:manualLayout>
                  <c:x val="0"/>
                  <c:y val="4.8805902777777778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SimSun" panose="02010600030101010101" pitchFamily="2" charset="-122"/>
                      <a:ea typeface="SimSun" panose="02010600030101010101" pitchFamily="2" charset="-122"/>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0318785709298074"/>
                      <c:h val="0.16496770833333332"/>
                    </c:manualLayout>
                  </c15:layout>
                </c:ext>
                <c:ext xmlns:c16="http://schemas.microsoft.com/office/drawing/2014/chart" uri="{C3380CC4-5D6E-409C-BE32-E72D297353CC}">
                  <c16:uniqueId val="{00000011-FECE-4FB6-88D4-F0CE0E9554B5}"/>
                </c:ext>
              </c:extLst>
            </c:dLbl>
            <c:dLbl>
              <c:idx val="9"/>
              <c:layout>
                <c:manualLayout>
                  <c:x val="1.0908792650918635E-2"/>
                  <c:y val="0"/>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SimSun" panose="02010600030101010101" pitchFamily="2" charset="-122"/>
                      <a:ea typeface="SimSun" panose="02010600030101010101" pitchFamily="2" charset="-122"/>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5430359937402186"/>
                      <c:h val="0.18520833333333334"/>
                    </c:manualLayout>
                  </c15:layout>
                </c:ext>
                <c:ext xmlns:c16="http://schemas.microsoft.com/office/drawing/2014/chart" uri="{C3380CC4-5D6E-409C-BE32-E72D297353CC}">
                  <c16:uniqueId val="{00000013-FECE-4FB6-88D4-F0CE0E9554B5}"/>
                </c:ext>
              </c:extLst>
            </c:dLbl>
            <c:dLbl>
              <c:idx val="10"/>
              <c:layout>
                <c:manualLayout>
                  <c:x val="9.3737948990841563E-2"/>
                  <c:y val="7.437847222222222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FECE-4FB6-88D4-F0CE0E9554B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SimSun" panose="02010600030101010101" pitchFamily="2" charset="-122"/>
                    <a:ea typeface="SimSun" panose="02010600030101010101" pitchFamily="2" charset="-122"/>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Sheet1!$B$57:$B$67</c:f>
              <c:strCache>
                <c:ptCount val="11"/>
                <c:pt idx="0">
                  <c:v>动力运输机</c:v>
                </c:pt>
                <c:pt idx="1">
                  <c:v>临时设置物、建筑物、构筑物等</c:v>
                </c:pt>
                <c:pt idx="2">
                  <c:v>材料</c:v>
                </c:pt>
                <c:pt idx="3">
                  <c:v>货物</c:v>
                </c:pt>
                <c:pt idx="4">
                  <c:v>建设机械等</c:v>
                </c:pt>
                <c:pt idx="5">
                  <c:v>用具</c:v>
                </c:pt>
                <c:pt idx="6">
                  <c:v>一般动力机械</c:v>
                </c:pt>
                <c:pt idx="7">
                  <c:v>车辆</c:v>
                </c:pt>
                <c:pt idx="8">
                  <c:v>人力机械工具等</c:v>
                </c:pt>
                <c:pt idx="9">
                  <c:v>其他装置和设备</c:v>
                </c:pt>
                <c:pt idx="10">
                  <c:v>其他</c:v>
                </c:pt>
              </c:strCache>
            </c:strRef>
          </c:cat>
          <c:val>
            <c:numRef>
              <c:f>Sheet1!$C$57:$C$67</c:f>
              <c:numCache>
                <c:formatCode>General</c:formatCode>
                <c:ptCount val="11"/>
                <c:pt idx="0">
                  <c:v>32</c:v>
                </c:pt>
                <c:pt idx="1">
                  <c:v>13</c:v>
                </c:pt>
                <c:pt idx="2">
                  <c:v>11</c:v>
                </c:pt>
                <c:pt idx="3">
                  <c:v>8</c:v>
                </c:pt>
                <c:pt idx="4">
                  <c:v>6</c:v>
                </c:pt>
                <c:pt idx="5">
                  <c:v>5</c:v>
                </c:pt>
                <c:pt idx="6">
                  <c:v>4</c:v>
                </c:pt>
                <c:pt idx="7">
                  <c:v>3</c:v>
                </c:pt>
                <c:pt idx="8">
                  <c:v>3</c:v>
                </c:pt>
                <c:pt idx="9">
                  <c:v>3</c:v>
                </c:pt>
                <c:pt idx="10">
                  <c:v>12</c:v>
                </c:pt>
              </c:numCache>
            </c:numRef>
          </c:val>
          <c:extLst>
            <c:ext xmlns:c16="http://schemas.microsoft.com/office/drawing/2014/chart" uri="{C3380CC4-5D6E-409C-BE32-E72D297353CC}">
              <c16:uniqueId val="{00000016-FECE-4FB6-88D4-F0CE0E9554B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831" cy="493316"/>
          </a:xfrm>
          <a:prstGeom prst="rect">
            <a:avLst/>
          </a:prstGeom>
        </p:spPr>
        <p:txBody>
          <a:bodyPr vert="horz" lIns="91423" tIns="45712" rIns="91423" bIns="45712" rtlCol="0"/>
          <a:lstStyle>
            <a:lvl1pPr algn="l">
              <a:defRPr sz="1200"/>
            </a:lvl1pPr>
          </a:lstStyle>
          <a:p>
            <a:pPr rtl="0"/>
            <a:endParaRPr kumimoji="1" lang="ja-JP" altLang="en-US"/>
          </a:p>
        </p:txBody>
      </p:sp>
      <p:sp>
        <p:nvSpPr>
          <p:cNvPr id="3" name="日付プレースホルダー 2"/>
          <p:cNvSpPr>
            <a:spLocks noGrp="1"/>
          </p:cNvSpPr>
          <p:nvPr>
            <p:ph type="dt" sz="quarter" idx="1"/>
          </p:nvPr>
        </p:nvSpPr>
        <p:spPr>
          <a:xfrm>
            <a:off x="3815376" y="2"/>
            <a:ext cx="2918831" cy="493316"/>
          </a:xfrm>
          <a:prstGeom prst="rect">
            <a:avLst/>
          </a:prstGeom>
        </p:spPr>
        <p:txBody>
          <a:bodyPr vert="horz" lIns="91423" tIns="45712" rIns="91423" bIns="45712" rtlCol="0"/>
          <a:lstStyle>
            <a:lvl1pPr algn="r">
              <a:defRPr sz="1200"/>
            </a:lvl1pPr>
          </a:lstStyle>
          <a:p>
            <a:pPr rtl="0"/>
            <a:fld id="{D95B7262-B3D8-4D0B-8E0A-45066E572441}" type="datetimeFigureOut">
              <a:rPr kumimoji="1" lang="ja-JP" altLang="en-US" smtClean="0"/>
              <a:pPr rtl="0"/>
              <a:t>2022/11/8</a:t>
            </a:fld>
            <a:endParaRPr kumimoji="1" lang="ja-JP" altLang="en-US"/>
          </a:p>
        </p:txBody>
      </p:sp>
      <p:sp>
        <p:nvSpPr>
          <p:cNvPr id="4" name="フッター プレースホルダー 3"/>
          <p:cNvSpPr>
            <a:spLocks noGrp="1"/>
          </p:cNvSpPr>
          <p:nvPr>
            <p:ph type="ftr" sz="quarter" idx="2"/>
          </p:nvPr>
        </p:nvSpPr>
        <p:spPr>
          <a:xfrm>
            <a:off x="3" y="9371287"/>
            <a:ext cx="2918831" cy="493316"/>
          </a:xfrm>
          <a:prstGeom prst="rect">
            <a:avLst/>
          </a:prstGeom>
        </p:spPr>
        <p:txBody>
          <a:bodyPr vert="horz" lIns="91423" tIns="45712" rIns="91423" bIns="45712" rtlCol="0" anchor="b"/>
          <a:lstStyle>
            <a:lvl1pPr algn="l">
              <a:defRPr sz="1200"/>
            </a:lvl1pPr>
          </a:lstStyle>
          <a:p>
            <a:pPr rtl="0"/>
            <a:endParaRPr kumimoji="1" lang="ja-JP" altLang="en-US"/>
          </a:p>
        </p:txBody>
      </p:sp>
      <p:sp>
        <p:nvSpPr>
          <p:cNvPr id="5" name="スライド番号プレースホルダー 4"/>
          <p:cNvSpPr>
            <a:spLocks noGrp="1"/>
          </p:cNvSpPr>
          <p:nvPr>
            <p:ph type="sldNum" sz="quarter" idx="3"/>
          </p:nvPr>
        </p:nvSpPr>
        <p:spPr>
          <a:xfrm>
            <a:off x="3815376" y="9371287"/>
            <a:ext cx="2918831" cy="493316"/>
          </a:xfrm>
          <a:prstGeom prst="rect">
            <a:avLst/>
          </a:prstGeom>
        </p:spPr>
        <p:txBody>
          <a:bodyPr vert="horz" lIns="91423" tIns="45712" rIns="91423" bIns="45712" rtlCol="0" anchor="b"/>
          <a:lstStyle>
            <a:lvl1pPr algn="r">
              <a:defRPr sz="1200"/>
            </a:lvl1pPr>
          </a:lstStyle>
          <a:p>
            <a:pPr rtl="0"/>
            <a:fld id="{B50DE259-8F01-4AB9-83D5-E3C021AA63C2}" type="slidenum">
              <a:rPr kumimoji="1" lang="ja-JP" altLang="en-US" smtClean="0"/>
              <a:pPr/>
              <a:t>‹#›</a:t>
            </a:fld>
            <a:endParaRPr kumimoji="1" lang="ja-JP" altLang="en-US"/>
          </a:p>
        </p:txBody>
      </p:sp>
    </p:spTree>
    <p:extLst>
      <p:ext uri="{BB962C8B-B14F-4D97-AF65-F5344CB8AC3E}">
        <p14:creationId xmlns:p14="http://schemas.microsoft.com/office/powerpoint/2010/main" val="7464596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831" cy="493316"/>
          </a:xfrm>
          <a:prstGeom prst="rect">
            <a:avLst/>
          </a:prstGeom>
        </p:spPr>
        <p:txBody>
          <a:bodyPr vert="horz" lIns="91423" tIns="45712" rIns="91423" bIns="45712"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15376" y="2"/>
            <a:ext cx="2918831" cy="493316"/>
          </a:xfrm>
          <a:prstGeom prst="rect">
            <a:avLst/>
          </a:prstGeom>
        </p:spPr>
        <p:txBody>
          <a:bodyPr vert="horz" lIns="91423" tIns="45712" rIns="91423" bIns="45712" rtlCol="0"/>
          <a:lstStyle>
            <a:lvl1pPr algn="r">
              <a:defRPr sz="1200"/>
            </a:lvl1pPr>
          </a:lstStyle>
          <a:p>
            <a:pPr rtl="0"/>
            <a:fld id="{025171F1-5164-480A-97A8-F69C2ED04A11}" type="datetimeFigureOut">
              <a:rPr kumimoji="1" lang="ja-JP" altLang="en-US" smtClean="0"/>
              <a:pPr rtl="0"/>
              <a:t>2022/11/8</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23" tIns="45712" rIns="91423" bIns="45712" rtlCol="0" anchor="ctr"/>
          <a:lstStyle/>
          <a:p>
            <a:pPr rtl="0"/>
            <a:endParaRPr lang="ja-JP" altLang="en-US"/>
          </a:p>
        </p:txBody>
      </p:sp>
      <p:sp>
        <p:nvSpPr>
          <p:cNvPr id="5" name="ノート プレースホルダー 4"/>
          <p:cNvSpPr>
            <a:spLocks noGrp="1"/>
          </p:cNvSpPr>
          <p:nvPr>
            <p:ph type="body" sz="quarter" idx="3"/>
          </p:nvPr>
        </p:nvSpPr>
        <p:spPr>
          <a:xfrm>
            <a:off x="673578" y="4686500"/>
            <a:ext cx="5388610" cy="4439841"/>
          </a:xfrm>
          <a:prstGeom prst="rect">
            <a:avLst/>
          </a:prstGeom>
        </p:spPr>
        <p:txBody>
          <a:bodyPr vert="horz" lIns="91423" tIns="45712" rIns="91423" bIns="45712" rtlCol="0"/>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p>
        </p:txBody>
      </p:sp>
      <p:sp>
        <p:nvSpPr>
          <p:cNvPr id="6" name="フッター プレースホルダー 5"/>
          <p:cNvSpPr>
            <a:spLocks noGrp="1"/>
          </p:cNvSpPr>
          <p:nvPr>
            <p:ph type="ftr" sz="quarter" idx="4"/>
          </p:nvPr>
        </p:nvSpPr>
        <p:spPr>
          <a:xfrm>
            <a:off x="3" y="9371287"/>
            <a:ext cx="2918831" cy="493316"/>
          </a:xfrm>
          <a:prstGeom prst="rect">
            <a:avLst/>
          </a:prstGeom>
        </p:spPr>
        <p:txBody>
          <a:bodyPr vert="horz" lIns="91423" tIns="45712" rIns="91423" bIns="45712"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15376" y="9371287"/>
            <a:ext cx="2918831" cy="493316"/>
          </a:xfrm>
          <a:prstGeom prst="rect">
            <a:avLst/>
          </a:prstGeom>
        </p:spPr>
        <p:txBody>
          <a:bodyPr vert="horz" lIns="91423" tIns="45712" rIns="91423" bIns="45712" rtlCol="0" anchor="b"/>
          <a:lstStyle>
            <a:lvl1pPr algn="r">
              <a:defRPr sz="1200"/>
            </a:lvl1pPr>
          </a:lstStyle>
          <a:p>
            <a:pPr rtl="0"/>
            <a:fld id="{F15D19CC-259D-4E7D-8FA0-3520727AB6EE}" type="slidenum">
              <a:rPr kumimoji="1" lang="ja-JP" altLang="en-US" smtClean="0"/>
              <a:pPr/>
              <a:t>‹#›</a:t>
            </a:fld>
            <a:endParaRPr kumimoji="1" lang="ja-JP" altLang="en-US"/>
          </a:p>
        </p:txBody>
      </p:sp>
    </p:spTree>
    <p:extLst>
      <p:ext uri="{BB962C8B-B14F-4D97-AF65-F5344CB8AC3E}">
        <p14:creationId xmlns:p14="http://schemas.microsoft.com/office/powerpoint/2010/main" val="42052838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rtl="0"/>
            <a:fld id="{F15D19CC-259D-4E7D-8FA0-3520727AB6EE}" type="slidenum">
              <a:rPr kumimoji="1" lang="ja-JP" altLang="en-US" smtClean="0"/>
              <a:pPr rtl="0"/>
              <a:t>2</a:t>
            </a:fld>
            <a:endParaRPr kumimoji="1" lang="ja-JP" altLang="en-US"/>
          </a:p>
        </p:txBody>
      </p:sp>
    </p:spTree>
    <p:extLst>
      <p:ext uri="{BB962C8B-B14F-4D97-AF65-F5344CB8AC3E}">
        <p14:creationId xmlns:p14="http://schemas.microsoft.com/office/powerpoint/2010/main" val="1660442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kumimoji="1" lang="ja-JP" altLang="en-US" smtClean="0"/>
              <a:pPr/>
              <a:t>4</a:t>
            </a:fld>
            <a:endParaRPr kumimoji="1" lang="ja-JP" altLang="en-US"/>
          </a:p>
        </p:txBody>
      </p:sp>
    </p:spTree>
    <p:extLst>
      <p:ext uri="{BB962C8B-B14F-4D97-AF65-F5344CB8AC3E}">
        <p14:creationId xmlns:p14="http://schemas.microsoft.com/office/powerpoint/2010/main" val="1413804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rtl="0"/>
            <a:fld id="{F15D19CC-259D-4E7D-8FA0-3520727AB6EE}" type="slidenum">
              <a:rPr kumimoji="1" lang="ja-JP" altLang="en-US" smtClean="0"/>
              <a:pPr rtl="0"/>
              <a:t>7</a:t>
            </a:fld>
            <a:endParaRPr kumimoji="1" lang="ja-JP" altLang="en-US"/>
          </a:p>
        </p:txBody>
      </p:sp>
    </p:spTree>
    <p:extLst>
      <p:ext uri="{BB962C8B-B14F-4D97-AF65-F5344CB8AC3E}">
        <p14:creationId xmlns:p14="http://schemas.microsoft.com/office/powerpoint/2010/main" val="1469536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kumimoji="1" lang="ja-JP" altLang="en-US" smtClean="0"/>
              <a:pPr/>
              <a:t>8</a:t>
            </a:fld>
            <a:endParaRPr kumimoji="1" lang="ja-JP" altLang="en-US"/>
          </a:p>
        </p:txBody>
      </p:sp>
    </p:spTree>
    <p:extLst>
      <p:ext uri="{BB962C8B-B14F-4D97-AF65-F5344CB8AC3E}">
        <p14:creationId xmlns:p14="http://schemas.microsoft.com/office/powerpoint/2010/main" val="1381375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F15D19CC-259D-4E7D-8FA0-3520727AB6EE}" type="slidenum">
              <a:rPr kumimoji="1" lang="ja-JP" altLang="en-US" smtClean="0"/>
              <a:pPr/>
              <a:t>14</a:t>
            </a:fld>
            <a:endParaRPr kumimoji="1" lang="ja-JP" altLang="en-US"/>
          </a:p>
        </p:txBody>
      </p:sp>
    </p:spTree>
    <p:extLst>
      <p:ext uri="{BB962C8B-B14F-4D97-AF65-F5344CB8AC3E}">
        <p14:creationId xmlns:p14="http://schemas.microsoft.com/office/powerpoint/2010/main" val="1230062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F15D19CC-259D-4E7D-8FA0-3520727AB6EE}"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185299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2867598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kumimoji="1" lang="ja-JP" altLang="en-US" smtClean="0"/>
              <a:pPr/>
              <a:t>22</a:t>
            </a:fld>
            <a:endParaRPr kumimoji="1" lang="ja-JP" altLang="en-US"/>
          </a:p>
        </p:txBody>
      </p:sp>
    </p:spTree>
    <p:extLst>
      <p:ext uri="{BB962C8B-B14F-4D97-AF65-F5344CB8AC3E}">
        <p14:creationId xmlns:p14="http://schemas.microsoft.com/office/powerpoint/2010/main" val="180388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rtlCol="0"/>
          <a:lstStyle/>
          <a:p>
            <a:pPr rtl="0"/>
            <a:r>
              <a:rPr lang="zh-hans"/>
              <a:t>マスタ タイトルの書式設定</a:t>
            </a:r>
          </a:p>
        </p:txBody>
      </p:sp>
      <p:sp>
        <p:nvSpPr>
          <p:cNvPr id="3" name="サブタイトル 2"/>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zh-hans"/>
              <a:t>マスタ サブタイトルの書式設定</a:t>
            </a:r>
          </a:p>
        </p:txBody>
      </p:sp>
      <p:sp>
        <p:nvSpPr>
          <p:cNvPr id="4" name="日付プレースホルダ 3"/>
          <p:cNvSpPr>
            <a:spLocks noGrp="1"/>
          </p:cNvSpPr>
          <p:nvPr>
            <p:ph type="dt" sz="half" idx="10"/>
          </p:nvPr>
        </p:nvSpPr>
        <p:spPr/>
        <p:txBody>
          <a:bodyPr rtlCol="0"/>
          <a:lstStyle/>
          <a:p>
            <a:pPr rtl="0"/>
            <a:r>
              <a:rPr kumimoji="1" lang="ja-JP" altLang="en-US"/>
              <a:t>2021/7/6</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zh-hans"/>
              <a:t>マスタ タイトルの書式設定</a:t>
            </a:r>
          </a:p>
        </p:txBody>
      </p:sp>
      <p:sp>
        <p:nvSpPr>
          <p:cNvPr id="3" name="縦書きテキスト プレースホルダ 2"/>
          <p:cNvSpPr>
            <a:spLocks noGrp="1"/>
          </p:cNvSpPr>
          <p:nvPr>
            <p:ph type="body" orient="vert" idx="1"/>
          </p:nvPr>
        </p:nvSpPr>
        <p:spPr/>
        <p:txBody>
          <a:bodyPr vert="eaVert" rtlCol="0"/>
          <a:lstStyle/>
          <a:p>
            <a:pPr lvl="0" rtl="0"/>
            <a:r>
              <a:rPr lang="zh-hans"/>
              <a:t>マスタ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p>
        </p:txBody>
      </p:sp>
      <p:sp>
        <p:nvSpPr>
          <p:cNvPr id="4" name="日付プレースホルダ 3"/>
          <p:cNvSpPr>
            <a:spLocks noGrp="1"/>
          </p:cNvSpPr>
          <p:nvPr>
            <p:ph type="dt" sz="half" idx="10"/>
          </p:nvPr>
        </p:nvSpPr>
        <p:spPr/>
        <p:txBody>
          <a:bodyPr rtlCol="0"/>
          <a:lstStyle/>
          <a:p>
            <a:pPr rtl="0"/>
            <a:r>
              <a:rPr kumimoji="1" lang="ja-JP" altLang="en-US"/>
              <a:t>2021/7/6</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rtlCol="0"/>
          <a:lstStyle/>
          <a:p>
            <a:pPr rtl="0"/>
            <a:r>
              <a:rPr lang="zh-han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rtlCol="0"/>
          <a:lstStyle/>
          <a:p>
            <a:pPr lvl="0" rtl="0"/>
            <a:r>
              <a:rPr lang="zh-hans"/>
              <a:t>マスタ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p>
        </p:txBody>
      </p:sp>
      <p:sp>
        <p:nvSpPr>
          <p:cNvPr id="4" name="日付プレースホルダ 3"/>
          <p:cNvSpPr>
            <a:spLocks noGrp="1"/>
          </p:cNvSpPr>
          <p:nvPr>
            <p:ph type="dt" sz="half" idx="10"/>
          </p:nvPr>
        </p:nvSpPr>
        <p:spPr/>
        <p:txBody>
          <a:bodyPr rtlCol="0"/>
          <a:lstStyle/>
          <a:p>
            <a:pPr rtl="0"/>
            <a:r>
              <a:rPr kumimoji="1" lang="ja-JP" altLang="en-US"/>
              <a:t>2021/7/6</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zh-hans"/>
              <a:t>マスタ タイトルの書式設定</a:t>
            </a:r>
          </a:p>
        </p:txBody>
      </p:sp>
      <p:sp>
        <p:nvSpPr>
          <p:cNvPr id="3" name="コンテンツ プレースホルダ 2"/>
          <p:cNvSpPr>
            <a:spLocks noGrp="1"/>
          </p:cNvSpPr>
          <p:nvPr>
            <p:ph idx="1"/>
          </p:nvPr>
        </p:nvSpPr>
        <p:spPr/>
        <p:txBody>
          <a:bodyPr rtlCol="0"/>
          <a:lstStyle/>
          <a:p>
            <a:pPr lvl="0" rtl="0"/>
            <a:r>
              <a:rPr lang="zh-hans"/>
              <a:t>マスタ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p>
        </p:txBody>
      </p:sp>
      <p:sp>
        <p:nvSpPr>
          <p:cNvPr id="4" name="日付プレースホルダ 3"/>
          <p:cNvSpPr>
            <a:spLocks noGrp="1"/>
          </p:cNvSpPr>
          <p:nvPr>
            <p:ph type="dt" sz="half" idx="10"/>
          </p:nvPr>
        </p:nvSpPr>
        <p:spPr/>
        <p:txBody>
          <a:bodyPr rtlCol="0"/>
          <a:lstStyle/>
          <a:p>
            <a:pPr rtl="0"/>
            <a:r>
              <a:rPr kumimoji="1" lang="ja-JP" altLang="en-US"/>
              <a:t>2021/7/6</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rtlCol="0" anchor="t"/>
          <a:lstStyle>
            <a:lvl1pPr algn="l">
              <a:defRPr sz="4000" b="1" cap="all"/>
            </a:lvl1pPr>
          </a:lstStyle>
          <a:p>
            <a:pPr rtl="0"/>
            <a:r>
              <a:rPr lang="zh-han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hans"/>
              <a:t>マスタ テキストの書式設定</a:t>
            </a:r>
          </a:p>
        </p:txBody>
      </p:sp>
      <p:sp>
        <p:nvSpPr>
          <p:cNvPr id="4" name="日付プレースホルダ 3"/>
          <p:cNvSpPr>
            <a:spLocks noGrp="1"/>
          </p:cNvSpPr>
          <p:nvPr>
            <p:ph type="dt" sz="half" idx="10"/>
          </p:nvPr>
        </p:nvSpPr>
        <p:spPr/>
        <p:txBody>
          <a:bodyPr rtlCol="0"/>
          <a:lstStyle/>
          <a:p>
            <a:pPr rtl="0"/>
            <a:r>
              <a:rPr kumimoji="1" lang="ja-JP" altLang="en-US"/>
              <a:t>2021/7/6</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zh-han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zh-hans"/>
              <a:t>マスタ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p>
        </p:txBody>
      </p:sp>
      <p:sp>
        <p:nvSpPr>
          <p:cNvPr id="4" name="コンテンツ プレースホルダ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zh-hans"/>
              <a:t>マスタ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p>
        </p:txBody>
      </p:sp>
      <p:sp>
        <p:nvSpPr>
          <p:cNvPr id="5" name="日付プレースホルダ 4"/>
          <p:cNvSpPr>
            <a:spLocks noGrp="1"/>
          </p:cNvSpPr>
          <p:nvPr>
            <p:ph type="dt" sz="half" idx="10"/>
          </p:nvPr>
        </p:nvSpPr>
        <p:spPr/>
        <p:txBody>
          <a:bodyPr rtlCol="0"/>
          <a:lstStyle/>
          <a:p>
            <a:pPr rtl="0"/>
            <a:r>
              <a:rPr kumimoji="1" lang="ja-JP" altLang="en-US"/>
              <a:t>2021/7/6</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vl1pPr>
          </a:lstStyle>
          <a:p>
            <a:pPr rtl="0"/>
            <a:r>
              <a:rPr lang="zh-han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han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zh-hans"/>
              <a:t>マスタ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p>
        </p:txBody>
      </p:sp>
      <p:sp>
        <p:nvSpPr>
          <p:cNvPr id="5" name="テキスト プレースホルダ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han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zh-hans"/>
              <a:t>マスタ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p>
        </p:txBody>
      </p:sp>
      <p:sp>
        <p:nvSpPr>
          <p:cNvPr id="7" name="日付プレースホルダ 6"/>
          <p:cNvSpPr>
            <a:spLocks noGrp="1"/>
          </p:cNvSpPr>
          <p:nvPr>
            <p:ph type="dt" sz="half" idx="10"/>
          </p:nvPr>
        </p:nvSpPr>
        <p:spPr/>
        <p:txBody>
          <a:bodyPr rtlCol="0"/>
          <a:lstStyle/>
          <a:p>
            <a:pPr rtl="0"/>
            <a:r>
              <a:rPr kumimoji="1" lang="ja-JP" altLang="en-US"/>
              <a:t>2021/7/6</a:t>
            </a:r>
          </a:p>
        </p:txBody>
      </p:sp>
      <p:sp>
        <p:nvSpPr>
          <p:cNvPr id="8" name="フッター プレースホルダ 7"/>
          <p:cNvSpPr>
            <a:spLocks noGrp="1"/>
          </p:cNvSpPr>
          <p:nvPr>
            <p:ph type="ftr" sz="quarter" idx="11"/>
          </p:nvPr>
        </p:nvSpPr>
        <p:spPr/>
        <p:txBody>
          <a:bodyPr rtlCol="0"/>
          <a:lstStyle/>
          <a:p>
            <a:pPr rtl="0"/>
            <a:endParaRPr kumimoji="1" lang="ja-JP" altLang="en-US"/>
          </a:p>
        </p:txBody>
      </p:sp>
      <p:sp>
        <p:nvSpPr>
          <p:cNvPr id="9" name="スライド番号プレースホルダ 8"/>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zh-hans"/>
              <a:t>マスタ タイトルの書式設定</a:t>
            </a:r>
          </a:p>
        </p:txBody>
      </p:sp>
      <p:sp>
        <p:nvSpPr>
          <p:cNvPr id="3" name="日付プレースホルダ 2"/>
          <p:cNvSpPr>
            <a:spLocks noGrp="1"/>
          </p:cNvSpPr>
          <p:nvPr>
            <p:ph type="dt" sz="half" idx="10"/>
          </p:nvPr>
        </p:nvSpPr>
        <p:spPr/>
        <p:txBody>
          <a:bodyPr rtlCol="0"/>
          <a:lstStyle/>
          <a:p>
            <a:pPr rtl="0"/>
            <a:r>
              <a:rPr kumimoji="1" lang="ja-JP" altLang="en-US"/>
              <a:t>2021/7/6</a:t>
            </a:r>
          </a:p>
        </p:txBody>
      </p:sp>
      <p:sp>
        <p:nvSpPr>
          <p:cNvPr id="4" name="フッター プレースホルダ 3"/>
          <p:cNvSpPr>
            <a:spLocks noGrp="1"/>
          </p:cNvSpPr>
          <p:nvPr>
            <p:ph type="ftr" sz="quarter" idx="11"/>
          </p:nvPr>
        </p:nvSpPr>
        <p:spPr/>
        <p:txBody>
          <a:bodyPr rtlCol="0"/>
          <a:lstStyle/>
          <a:p>
            <a:pPr rtl="0"/>
            <a:endParaRPr kumimoji="1" lang="ja-JP" altLang="en-US"/>
          </a:p>
        </p:txBody>
      </p:sp>
      <p:sp>
        <p:nvSpPr>
          <p:cNvPr id="5" name="スライド番号プレースホルダ 4"/>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rtlCol="0"/>
          <a:lstStyle/>
          <a:p>
            <a:pPr rtl="0"/>
            <a:r>
              <a:rPr kumimoji="1" lang="ja-JP" altLang="en-US"/>
              <a:t>2021/7/6</a:t>
            </a:r>
          </a:p>
        </p:txBody>
      </p:sp>
      <p:sp>
        <p:nvSpPr>
          <p:cNvPr id="3" name="フッター プレースホルダ 2"/>
          <p:cNvSpPr>
            <a:spLocks noGrp="1"/>
          </p:cNvSpPr>
          <p:nvPr>
            <p:ph type="ftr" sz="quarter" idx="11"/>
          </p:nvPr>
        </p:nvSpPr>
        <p:spPr/>
        <p:txBody>
          <a:bodyPr rtlCol="0"/>
          <a:lstStyle/>
          <a:p>
            <a:pPr rtl="0"/>
            <a:endParaRPr kumimoji="1" lang="ja-JP" altLang="en-US"/>
          </a:p>
        </p:txBody>
      </p:sp>
      <p:sp>
        <p:nvSpPr>
          <p:cNvPr id="4" name="スライド番号プレースホルダ 3"/>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rtlCol="0" anchor="b"/>
          <a:lstStyle>
            <a:lvl1pPr algn="l">
              <a:defRPr sz="2000" b="1"/>
            </a:lvl1pPr>
          </a:lstStyle>
          <a:p>
            <a:pPr rtl="0"/>
            <a:r>
              <a:rPr lang="zh-hans"/>
              <a:t>マスタ タイトルの書式設定</a:t>
            </a:r>
          </a:p>
        </p:txBody>
      </p:sp>
      <p:sp>
        <p:nvSpPr>
          <p:cNvPr id="3" name="コンテンツ プレースホルダ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zh-hans"/>
              <a:t>マスタ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p>
        </p:txBody>
      </p:sp>
      <p:sp>
        <p:nvSpPr>
          <p:cNvPr id="4" name="テキスト プレースホルダ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hans"/>
              <a:t>マスタ テキストの書式設定</a:t>
            </a:r>
          </a:p>
        </p:txBody>
      </p:sp>
      <p:sp>
        <p:nvSpPr>
          <p:cNvPr id="5" name="日付プレースホルダ 4"/>
          <p:cNvSpPr>
            <a:spLocks noGrp="1"/>
          </p:cNvSpPr>
          <p:nvPr>
            <p:ph type="dt" sz="half" idx="10"/>
          </p:nvPr>
        </p:nvSpPr>
        <p:spPr/>
        <p:txBody>
          <a:bodyPr rtlCol="0"/>
          <a:lstStyle/>
          <a:p>
            <a:pPr rtl="0"/>
            <a:r>
              <a:rPr kumimoji="1" lang="ja-JP" altLang="en-US"/>
              <a:t>2021/7/6</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rtlCol="0" anchor="b"/>
          <a:lstStyle>
            <a:lvl1pPr algn="l">
              <a:defRPr sz="2000" b="1"/>
            </a:lvl1pPr>
          </a:lstStyle>
          <a:p>
            <a:pPr rtl="0"/>
            <a:r>
              <a:rPr lang="zh-han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hans"/>
              <a:t>マスタ テキストの書式設定</a:t>
            </a:r>
          </a:p>
        </p:txBody>
      </p:sp>
      <p:sp>
        <p:nvSpPr>
          <p:cNvPr id="5" name="日付プレースホルダ 4"/>
          <p:cNvSpPr>
            <a:spLocks noGrp="1"/>
          </p:cNvSpPr>
          <p:nvPr>
            <p:ph type="dt" sz="half" idx="10"/>
          </p:nvPr>
        </p:nvSpPr>
        <p:spPr/>
        <p:txBody>
          <a:bodyPr rtlCol="0"/>
          <a:lstStyle/>
          <a:p>
            <a:pPr rtl="0"/>
            <a:r>
              <a:rPr kumimoji="1" lang="ja-JP" altLang="en-US"/>
              <a:t>2021/7/6</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0"/>
            <a:r>
              <a:rPr lang="zh-han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0"/>
            <a:r>
              <a:rPr lang="zh-hans"/>
              <a:t>マスタ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kumimoji="1" lang="ja-JP" altLang="en-US"/>
              <a:t>2021/7/6</a:t>
            </a: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94AA4217-AB25-474B-8523-140E3806D2F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gif"/></Relationships>
</file>

<file path=ppt/slides/_rels/slide1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gif"/><Relationship Id="rId4" Type="http://schemas.openxmlformats.org/officeDocument/2006/relationships/image" Target="../media/image32.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ECC8DC9F-64C0-49B9-AE59-B52478A04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2793256"/>
            <a:ext cx="3535958" cy="2651968"/>
          </a:xfrm>
          <a:prstGeom prst="rect">
            <a:avLst/>
          </a:prstGeom>
        </p:spPr>
      </p:pic>
      <p:sp>
        <p:nvSpPr>
          <p:cNvPr id="2" name="正方形/長方形 1"/>
          <p:cNvSpPr/>
          <p:nvPr/>
        </p:nvSpPr>
        <p:spPr>
          <a:xfrm>
            <a:off x="899592" y="1431941"/>
            <a:ext cx="7446467" cy="792087"/>
          </a:xfrm>
          <a:prstGeom prst="rect">
            <a:avLst/>
          </a:prstGeom>
          <a:blipFill>
            <a:blip r:embed="rId3" cstate="print"/>
            <a:tile tx="0" ty="0" sx="100000" sy="100000" flip="none" algn="tl"/>
          </a:blipFill>
          <a:ln w="19050">
            <a:solidFill>
              <a:schemeClr val="bg1">
                <a:lumMod val="50000"/>
              </a:schemeClr>
            </a:solidFill>
          </a:ln>
          <a:effectLst>
            <a:outerShdw blurRad="50800" dist="190500" dir="2700000" algn="tl" rotWithShape="0">
              <a:prstClr val="black">
                <a:alpha val="40000"/>
              </a:prstClr>
            </a:outerShdw>
          </a:effectLst>
        </p:spPr>
        <p:txBody>
          <a:bodyPr wrap="square" rtlCol="0" anchor="ctr" anchorCtr="0">
            <a:noAutofit/>
          </a:bodyPr>
          <a:lstStyle/>
          <a:p>
            <a:pPr algn="ctr" rtl="0"/>
            <a:r>
              <a:rPr lang="zh-hans" sz="3600" b="1" dirty="0">
                <a:solidFill>
                  <a:srgbClr val="0000CC"/>
                </a:solidFill>
                <a:latin typeface="+mn-ea"/>
                <a:cs typeface="メイリオ" pitchFamily="50" charset="-128"/>
              </a:rPr>
              <a:t>为了安全、健康地工作</a:t>
            </a:r>
            <a:endParaRPr lang="en-US" altLang="ja-JP" sz="3600" b="1" dirty="0">
              <a:solidFill>
                <a:srgbClr val="0000CC"/>
              </a:solidFill>
              <a:latin typeface="+mn-ea"/>
              <a:cs typeface="メイリオ" pitchFamily="50" charset="-128"/>
            </a:endParaRPr>
          </a:p>
        </p:txBody>
      </p:sp>
      <p:sp>
        <p:nvSpPr>
          <p:cNvPr id="5" name="テキスト ボックス 4"/>
          <p:cNvSpPr txBox="1"/>
          <p:nvPr/>
        </p:nvSpPr>
        <p:spPr>
          <a:xfrm>
            <a:off x="899592" y="908720"/>
            <a:ext cx="6696744" cy="492443"/>
          </a:xfrm>
          <a:prstGeom prst="rect">
            <a:avLst/>
          </a:prstGeom>
          <a:noFill/>
        </p:spPr>
        <p:txBody>
          <a:bodyPr wrap="square" rtlCol="0">
            <a:spAutoFit/>
          </a:bodyPr>
          <a:lstStyle/>
          <a:p>
            <a:pPr rtl="0"/>
            <a:r>
              <a:rPr lang="zh-hans" sz="2600" dirty="0">
                <a:solidFill>
                  <a:srgbClr val="C00000"/>
                </a:solidFill>
                <a:latin typeface="+mn-ea"/>
                <a:cs typeface="メイリオ" panose="020B0604030504040204" pitchFamily="50" charset="-128"/>
              </a:rPr>
              <a:t>致所有在工业废弃物处理行业工作的人员</a:t>
            </a:r>
          </a:p>
        </p:txBody>
      </p:sp>
      <p:pic>
        <p:nvPicPr>
          <p:cNvPr id="7" name="図 6">
            <a:extLst>
              <a:ext uri="{FF2B5EF4-FFF2-40B4-BE49-F238E27FC236}">
                <a16:creationId xmlns:a16="http://schemas.microsoft.com/office/drawing/2014/main" id="{642A8D6D-3EA4-4EC0-A4C3-1FB3FA034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3306663"/>
            <a:ext cx="4618511" cy="3290689"/>
          </a:xfrm>
          <a:prstGeom prst="rect">
            <a:avLst/>
          </a:prstGeom>
        </p:spPr>
      </p:pic>
      <p:sp>
        <p:nvSpPr>
          <p:cNvPr id="3" name="スライド番号プレースホルダー 2"/>
          <p:cNvSpPr>
            <a:spLocks noGrp="1"/>
          </p:cNvSpPr>
          <p:nvPr>
            <p:ph type="sldNum" sz="quarter" idx="12"/>
          </p:nvPr>
        </p:nvSpPr>
        <p:spPr>
          <a:xfrm>
            <a:off x="3556025" y="6414789"/>
            <a:ext cx="2133600" cy="365125"/>
          </a:xfrm>
        </p:spPr>
        <p:txBody>
          <a:bodyPr rtlCol="0"/>
          <a:lstStyle/>
          <a:p>
            <a:pPr algn="ctr" rtl="0"/>
            <a:fld id="{94AA4217-AB25-474B-8523-140E3806D2F1}" type="slidenum">
              <a:rPr kumimoji="1" lang="ja-JP" altLang="en-US" smtClean="0">
                <a:latin typeface="+mn-ea"/>
              </a:rPr>
              <a:pPr algn="ctr"/>
              <a:t>1</a:t>
            </a:fld>
            <a:endParaRPr kumimoji="1" lang="ja-JP" altLang="en-US" dirty="0">
              <a:latin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404812" y="205060"/>
            <a:ext cx="5607347" cy="487636"/>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zh-hans" b="1">
                <a:solidFill>
                  <a:schemeClr val="bg1"/>
                </a:solidFill>
                <a:latin typeface="SimSun" panose="02010600030101010101" pitchFamily="2" charset="-122"/>
                <a:ea typeface="SimSun" panose="02010600030101010101" pitchFamily="2" charset="-122"/>
                <a:cs typeface="Arial" charset="0"/>
              </a:rPr>
              <a:t>重点4 遵守规定的操作程序！</a:t>
            </a:r>
            <a:endParaRPr lang="ja-JP" altLang="en-US" b="1" dirty="0">
              <a:solidFill>
                <a:schemeClr val="bg1"/>
              </a:solidFill>
              <a:latin typeface="SimSun" panose="02010600030101010101" pitchFamily="2" charset="-122"/>
              <a:ea typeface="SimSun" panose="02010600030101010101" pitchFamily="2" charset="-122"/>
              <a:cs typeface="Arial" charset="0"/>
            </a:endParaRPr>
          </a:p>
        </p:txBody>
      </p:sp>
      <p:sp>
        <p:nvSpPr>
          <p:cNvPr id="5" name="Rectangle 10"/>
          <p:cNvSpPr>
            <a:spLocks noChangeArrowheads="1"/>
          </p:cNvSpPr>
          <p:nvPr/>
        </p:nvSpPr>
        <p:spPr bwMode="auto">
          <a:xfrm>
            <a:off x="548680" y="1784648"/>
            <a:ext cx="8271792" cy="1788368"/>
          </a:xfrm>
          <a:prstGeom prst="rect">
            <a:avLst/>
          </a:prstGeom>
          <a:solidFill>
            <a:schemeClr val="accent3">
              <a:lumMod val="20000"/>
              <a:lumOff val="80000"/>
            </a:schemeClr>
          </a:solidFill>
          <a:ln w="28575">
            <a:solidFill>
              <a:srgbClr val="0000CC"/>
            </a:solidFill>
            <a:miter lim="800000"/>
            <a:headEnd/>
            <a:tailEnd/>
          </a:ln>
          <a:effectLst/>
        </p:spPr>
        <p:txBody>
          <a:bodyPr tIns="108000" rIns="72000" bIns="72000" rtlCol="0" anchor="ctr"/>
          <a:lstStyle/>
          <a:p>
            <a:pPr marL="358775" indent="-358775" rtl="0" fontAlgn="auto">
              <a:spcBef>
                <a:spcPts val="900"/>
              </a:spcBef>
              <a:spcAft>
                <a:spcPts val="0"/>
              </a:spcAft>
              <a:defRPr/>
            </a:pPr>
            <a:r>
              <a:rPr lang="zh-hans" sz="1600" dirty="0">
                <a:solidFill>
                  <a:srgbClr val="0000CC"/>
                </a:solidFill>
                <a:latin typeface="SimSun" panose="02010600030101010101" pitchFamily="2" charset="-122"/>
                <a:ea typeface="SimSun" panose="02010600030101010101" pitchFamily="2" charset="-122"/>
                <a:cs typeface="メイリオ" pitchFamily="50" charset="-128"/>
              </a:rPr>
              <a:t>◆</a:t>
            </a:r>
            <a:r>
              <a:rPr lang="zh-hans" sz="1600" dirty="0">
                <a:latin typeface="SimSun" panose="02010600030101010101" pitchFamily="2" charset="-122"/>
                <a:ea typeface="SimSun" panose="02010600030101010101" pitchFamily="2" charset="-122"/>
                <a:cs typeface="メイリオ" pitchFamily="50" charset="-128"/>
              </a:rPr>
              <a:t> 认真遵守规定的</a:t>
            </a:r>
            <a:r>
              <a:rPr lang="zh-hans" sz="1600" dirty="0">
                <a:solidFill>
                  <a:srgbClr val="C00000"/>
                </a:solidFill>
                <a:latin typeface="SimSun" panose="02010600030101010101" pitchFamily="2" charset="-122"/>
                <a:ea typeface="SimSun" panose="02010600030101010101" pitchFamily="2" charset="-122"/>
                <a:cs typeface="メイリオ" pitchFamily="50" charset="-128"/>
              </a:rPr>
              <a:t>操作规则</a:t>
            </a:r>
            <a:r>
              <a:rPr lang="zh-hans" sz="1600" dirty="0">
                <a:latin typeface="SimSun" panose="02010600030101010101" pitchFamily="2" charset="-122"/>
                <a:ea typeface="SimSun" panose="02010600030101010101" pitchFamily="2" charset="-122"/>
                <a:cs typeface="メイリオ" pitchFamily="50" charset="-128"/>
              </a:rPr>
              <a:t>(操作标准)。</a:t>
            </a:r>
            <a:endParaRPr lang="en-US" altLang="ja-JP" sz="1600" dirty="0">
              <a:latin typeface="SimSun" panose="02010600030101010101" pitchFamily="2" charset="-122"/>
              <a:ea typeface="SimSun" panose="02010600030101010101" pitchFamily="2" charset="-122"/>
              <a:cs typeface="メイリオ" pitchFamily="50" charset="-128"/>
            </a:endParaRPr>
          </a:p>
          <a:p>
            <a:pPr marL="358775" indent="-358775" rtl="0" fontAlgn="auto">
              <a:spcBef>
                <a:spcPts val="900"/>
              </a:spcBef>
              <a:spcAft>
                <a:spcPts val="0"/>
              </a:spcAft>
              <a:defRPr/>
            </a:pPr>
            <a:r>
              <a:rPr lang="zh-hans" sz="1600" dirty="0">
                <a:solidFill>
                  <a:srgbClr val="0000CC"/>
                </a:solidFill>
                <a:latin typeface="SimSun" panose="02010600030101010101" pitchFamily="2" charset="-122"/>
                <a:ea typeface="SimSun" panose="02010600030101010101" pitchFamily="2" charset="-122"/>
                <a:cs typeface="メイリオ" pitchFamily="50" charset="-128"/>
              </a:rPr>
              <a:t>◆</a:t>
            </a:r>
            <a:r>
              <a:rPr lang="zh-hans" sz="1600" dirty="0">
                <a:latin typeface="SimSun" panose="02010600030101010101" pitchFamily="2" charset="-122"/>
                <a:ea typeface="SimSun" panose="02010600030101010101" pitchFamily="2" charset="-122"/>
                <a:cs typeface="メイリオ" pitchFamily="50" charset="-128"/>
              </a:rPr>
              <a:t> </a:t>
            </a:r>
            <a:r>
              <a:rPr lang="zh-hans" sz="1600" dirty="0">
                <a:solidFill>
                  <a:srgbClr val="C00000"/>
                </a:solidFill>
                <a:latin typeface="SimSun" panose="02010600030101010101" pitchFamily="2" charset="-122"/>
                <a:ea typeface="SimSun" panose="02010600030101010101" pitchFamily="2" charset="-122"/>
                <a:cs typeface="メイリオ" pitchFamily="50" charset="-128"/>
              </a:rPr>
              <a:t>反复练习，</a:t>
            </a:r>
            <a:r>
              <a:rPr lang="zh-hans" sz="1600" dirty="0">
                <a:latin typeface="SimSun" panose="02010600030101010101" pitchFamily="2" charset="-122"/>
                <a:ea typeface="SimSun" panose="02010600030101010101" pitchFamily="2" charset="-122"/>
                <a:cs typeface="メイリオ" pitchFamily="50" charset="-128"/>
              </a:rPr>
              <a:t>掌握操作手册上的操作程序。</a:t>
            </a:r>
            <a:endParaRPr lang="en-US" altLang="ja-JP" sz="1600" dirty="0">
              <a:latin typeface="SimSun" panose="02010600030101010101" pitchFamily="2" charset="-122"/>
              <a:ea typeface="SimSun" panose="02010600030101010101" pitchFamily="2" charset="-122"/>
              <a:cs typeface="メイリオ" pitchFamily="50" charset="-128"/>
            </a:endParaRPr>
          </a:p>
          <a:p>
            <a:pPr marL="358775" indent="-358775" rtl="0" fontAlgn="auto">
              <a:spcBef>
                <a:spcPts val="900"/>
              </a:spcBef>
              <a:spcAft>
                <a:spcPts val="0"/>
              </a:spcAft>
              <a:defRPr/>
            </a:pPr>
            <a:r>
              <a:rPr lang="zh-hans" sz="1600" dirty="0">
                <a:solidFill>
                  <a:srgbClr val="0000CC"/>
                </a:solidFill>
                <a:latin typeface="SimSun" panose="02010600030101010101" pitchFamily="2" charset="-122"/>
                <a:ea typeface="SimSun" panose="02010600030101010101" pitchFamily="2" charset="-122"/>
                <a:cs typeface="メイリオ" pitchFamily="50" charset="-128"/>
              </a:rPr>
              <a:t>◆</a:t>
            </a:r>
            <a:r>
              <a:rPr lang="zh-hans" sz="1600" dirty="0">
                <a:latin typeface="SimSun" panose="02010600030101010101" pitchFamily="2" charset="-122"/>
                <a:ea typeface="SimSun" panose="02010600030101010101" pitchFamily="2" charset="-122"/>
                <a:cs typeface="メイリオ" pitchFamily="50" charset="-128"/>
              </a:rPr>
              <a:t> 充分理解安全上</a:t>
            </a:r>
            <a:r>
              <a:rPr lang="zh-hans" sz="1600" dirty="0">
                <a:solidFill>
                  <a:srgbClr val="C00000"/>
                </a:solidFill>
                <a:latin typeface="SimSun" panose="02010600030101010101" pitchFamily="2" charset="-122"/>
                <a:ea typeface="SimSun" panose="02010600030101010101" pitchFamily="2" charset="-122"/>
                <a:cs typeface="メイリオ" pitchFamily="50" charset="-128"/>
              </a:rPr>
              <a:t>应该做的事</a:t>
            </a:r>
            <a:r>
              <a:rPr lang="zh-hans" sz="1600" dirty="0">
                <a:latin typeface="SimSun" panose="02010600030101010101" pitchFamily="2" charset="-122"/>
                <a:ea typeface="SimSun" panose="02010600030101010101" pitchFamily="2" charset="-122"/>
                <a:cs typeface="メイリオ" pitchFamily="50" charset="-128"/>
              </a:rPr>
              <a:t>，</a:t>
            </a:r>
            <a:r>
              <a:rPr lang="zh-hans" sz="1600" dirty="0">
                <a:solidFill>
                  <a:srgbClr val="C00000"/>
                </a:solidFill>
                <a:latin typeface="SimSun" panose="02010600030101010101" pitchFamily="2" charset="-122"/>
                <a:ea typeface="SimSun" panose="02010600030101010101" pitchFamily="2" charset="-122"/>
                <a:cs typeface="メイリオ" pitchFamily="50" charset="-128"/>
              </a:rPr>
              <a:t>不能做的事</a:t>
            </a:r>
            <a:r>
              <a:rPr lang="zh-hans" sz="1600" dirty="0">
                <a:latin typeface="SimSun" panose="02010600030101010101" pitchFamily="2" charset="-122"/>
                <a:ea typeface="SimSun" panose="02010600030101010101" pitchFamily="2" charset="-122"/>
                <a:cs typeface="メイリオ" pitchFamily="50" charset="-128"/>
              </a:rPr>
              <a:t>。</a:t>
            </a:r>
            <a:endParaRPr lang="en-US" altLang="ja-JP" sz="1600" dirty="0">
              <a:latin typeface="SimSun" panose="02010600030101010101" pitchFamily="2" charset="-122"/>
              <a:ea typeface="SimSun" panose="02010600030101010101" pitchFamily="2" charset="-122"/>
              <a:cs typeface="メイリオ" pitchFamily="50" charset="-128"/>
            </a:endParaRPr>
          </a:p>
          <a:p>
            <a:pPr marL="358775" indent="-358775" rtl="0" fontAlgn="auto">
              <a:spcBef>
                <a:spcPts val="900"/>
              </a:spcBef>
              <a:spcAft>
                <a:spcPts val="0"/>
              </a:spcAft>
              <a:defRPr/>
            </a:pPr>
            <a:r>
              <a:rPr lang="zh-hans" sz="1600" dirty="0">
                <a:solidFill>
                  <a:srgbClr val="0000CC"/>
                </a:solidFill>
                <a:latin typeface="SimSun" panose="02010600030101010101" pitchFamily="2" charset="-122"/>
                <a:ea typeface="SimSun" panose="02010600030101010101" pitchFamily="2" charset="-122"/>
                <a:cs typeface="メイリオ" pitchFamily="50" charset="-128"/>
              </a:rPr>
              <a:t>◆</a:t>
            </a:r>
            <a:r>
              <a:rPr lang="zh-hans" sz="1600" dirty="0">
                <a:latin typeface="SimSun" panose="02010600030101010101" pitchFamily="2" charset="-122"/>
                <a:ea typeface="SimSun" panose="02010600030101010101" pitchFamily="2" charset="-122"/>
                <a:cs typeface="メイリオ" pitchFamily="50" charset="-128"/>
              </a:rPr>
              <a:t> </a:t>
            </a:r>
            <a:r>
              <a:rPr lang="zh-hans" sz="1600" spc="-50" dirty="0">
                <a:latin typeface="SimSun" panose="02010600030101010101" pitchFamily="2" charset="-122"/>
                <a:ea typeface="SimSun" panose="02010600030101010101" pitchFamily="2" charset="-122"/>
                <a:cs typeface="メイリオ" pitchFamily="50" charset="-128"/>
              </a:rPr>
              <a:t>操作程序中</a:t>
            </a:r>
            <a:r>
              <a:rPr lang="zh-hans" sz="1600" spc="-50" dirty="0">
                <a:solidFill>
                  <a:srgbClr val="C00000"/>
                </a:solidFill>
                <a:latin typeface="SimSun" panose="02010600030101010101" pitchFamily="2" charset="-122"/>
                <a:ea typeface="SimSun" panose="02010600030101010101" pitchFamily="2" charset="-122"/>
                <a:cs typeface="メイリオ" pitchFamily="50" charset="-128"/>
              </a:rPr>
              <a:t>有不明白的地方</a:t>
            </a:r>
            <a:r>
              <a:rPr lang="zh-hans" sz="1600" spc="-50" dirty="0">
                <a:latin typeface="SimSun" panose="02010600030101010101" pitchFamily="2" charset="-122"/>
                <a:ea typeface="SimSun" panose="02010600030101010101" pitchFamily="2" charset="-122"/>
                <a:cs typeface="メイリオ" pitchFamily="50" charset="-128"/>
              </a:rPr>
              <a:t>，不得就此作罢，务必要向负责人确认。</a:t>
            </a:r>
            <a:endParaRPr lang="en-US" altLang="ja-JP" sz="1600" spc="-50" dirty="0">
              <a:latin typeface="SimSun" panose="02010600030101010101" pitchFamily="2" charset="-122"/>
              <a:ea typeface="SimSun" panose="02010600030101010101" pitchFamily="2" charset="-122"/>
              <a:cs typeface="メイリオ" pitchFamily="50" charset="-128"/>
            </a:endParaRPr>
          </a:p>
          <a:p>
            <a:pPr marL="358775" indent="-358775" rtl="0" fontAlgn="auto">
              <a:spcBef>
                <a:spcPts val="900"/>
              </a:spcBef>
              <a:spcAft>
                <a:spcPts val="0"/>
              </a:spcAft>
              <a:defRPr/>
            </a:pPr>
            <a:r>
              <a:rPr lang="zh-hans" sz="1600" dirty="0">
                <a:solidFill>
                  <a:srgbClr val="0000CC"/>
                </a:solidFill>
                <a:latin typeface="SimSun" panose="02010600030101010101" pitchFamily="2" charset="-122"/>
                <a:ea typeface="SimSun" panose="02010600030101010101" pitchFamily="2" charset="-122"/>
                <a:cs typeface="メイリオ" pitchFamily="50" charset="-128"/>
              </a:rPr>
              <a:t>◆</a:t>
            </a:r>
            <a:r>
              <a:rPr lang="zh-hans" sz="1600" dirty="0">
                <a:latin typeface="SimSun" panose="02010600030101010101" pitchFamily="2" charset="-122"/>
                <a:ea typeface="SimSun" panose="02010600030101010101" pitchFamily="2" charset="-122"/>
                <a:cs typeface="メイリオ" pitchFamily="50" charset="-128"/>
              </a:rPr>
              <a:t> 必须注意</a:t>
            </a:r>
            <a:r>
              <a:rPr lang="zh-hans" sz="1600" dirty="0">
                <a:solidFill>
                  <a:srgbClr val="C00000"/>
                </a:solidFill>
                <a:latin typeface="SimSun" panose="02010600030101010101" pitchFamily="2" charset="-122"/>
                <a:ea typeface="SimSun" panose="02010600030101010101" pitchFamily="2" charset="-122"/>
                <a:cs typeface="メイリオ" pitchFamily="50" charset="-128"/>
              </a:rPr>
              <a:t>因习惯而造成的伤害</a:t>
            </a:r>
            <a:r>
              <a:rPr lang="zh-hans" sz="1600" dirty="0">
                <a:latin typeface="SimSun" panose="02010600030101010101" pitchFamily="2" charset="-122"/>
                <a:ea typeface="SimSun" panose="02010600030101010101" pitchFamily="2" charset="-122"/>
                <a:cs typeface="メイリオ" pitchFamily="50" charset="-128"/>
              </a:rPr>
              <a:t>，不得进行轻率或勉强的动作。</a:t>
            </a:r>
            <a:endParaRPr lang="en-US" altLang="ja-JP" sz="1600" dirty="0">
              <a:latin typeface="SimSun" panose="02010600030101010101" pitchFamily="2" charset="-122"/>
              <a:ea typeface="SimSun" panose="02010600030101010101" pitchFamily="2" charset="-122"/>
              <a:cs typeface="メイリオ" pitchFamily="50" charset="-128"/>
            </a:endParaRPr>
          </a:p>
        </p:txBody>
      </p:sp>
      <p:sp>
        <p:nvSpPr>
          <p:cNvPr id="6" name="テキスト ボックス 5"/>
          <p:cNvSpPr txBox="1"/>
          <p:nvPr/>
        </p:nvSpPr>
        <p:spPr>
          <a:xfrm>
            <a:off x="468313" y="764704"/>
            <a:ext cx="8064127" cy="984885"/>
          </a:xfrm>
          <a:prstGeom prst="rect">
            <a:avLst/>
          </a:prstGeom>
          <a:noFill/>
        </p:spPr>
        <p:txBody>
          <a:bodyPr wrap="square" rtlCol="0">
            <a:spAutoFit/>
          </a:bodyPr>
          <a:lstStyle/>
          <a:p>
            <a:pPr rtl="0" fontAlgn="auto">
              <a:spcBef>
                <a:spcPts val="600"/>
              </a:spcBef>
              <a:spcAft>
                <a:spcPts val="0"/>
              </a:spcAft>
              <a:defRPr/>
            </a:pPr>
            <a:r>
              <a:rPr lang="zh-hans" sz="1600">
                <a:latin typeface="SimSun" panose="02010600030101010101" pitchFamily="2" charset="-122"/>
                <a:ea typeface="SimSun" panose="02010600030101010101" pitchFamily="2" charset="-122"/>
                <a:cs typeface="メイリオ" panose="020B0604030504040204" pitchFamily="50" charset="-128"/>
              </a:rPr>
              <a:t>○ 工作场所里存在着许多意想不到的危险。　</a:t>
            </a:r>
            <a:endParaRPr lang="en-US" altLang="ja-JP" sz="1600" dirty="0">
              <a:latin typeface="SimSun" panose="02010600030101010101" pitchFamily="2" charset="-122"/>
              <a:ea typeface="SimSun" panose="02010600030101010101" pitchFamily="2" charset="-122"/>
              <a:cs typeface="メイリオ" panose="020B0604030504040204" pitchFamily="50" charset="-128"/>
            </a:endParaRPr>
          </a:p>
          <a:p>
            <a:pPr marL="182563" indent="-182563" rtl="0" fontAlgn="auto">
              <a:spcBef>
                <a:spcPts val="600"/>
              </a:spcBef>
              <a:spcAft>
                <a:spcPts val="0"/>
              </a:spcAft>
              <a:defRPr/>
            </a:pPr>
            <a:r>
              <a:rPr lang="zh-hans" sz="1600">
                <a:latin typeface="SimSun" panose="02010600030101010101" pitchFamily="2" charset="-122"/>
                <a:ea typeface="SimSun" panose="02010600030101010101" pitchFamily="2" charset="-122"/>
                <a:cs typeface="メイリオ" panose="020B0604030504040204" pitchFamily="50" charset="-128"/>
              </a:rPr>
              <a:t>○ 工作场所里规定的操作程序是为实现安全卫生、高效操作而定的规则。</a:t>
            </a:r>
            <a:endParaRPr lang="en-US" altLang="ja-JP" sz="1600" dirty="0">
              <a:latin typeface="SimSun" panose="02010600030101010101" pitchFamily="2" charset="-122"/>
              <a:ea typeface="SimSun" panose="02010600030101010101" pitchFamily="2" charset="-122"/>
              <a:cs typeface="メイリオ" panose="020B0604030504040204" pitchFamily="50" charset="-128"/>
            </a:endParaRPr>
          </a:p>
          <a:p>
            <a:pPr rtl="0" fontAlgn="auto">
              <a:spcBef>
                <a:spcPts val="600"/>
              </a:spcBef>
              <a:spcAft>
                <a:spcPts val="0"/>
              </a:spcAft>
              <a:defRPr/>
            </a:pPr>
            <a:r>
              <a:rPr lang="zh-hans" sz="1600">
                <a:latin typeface="SimSun" panose="02010600030101010101" pitchFamily="2" charset="-122"/>
                <a:ea typeface="SimSun" panose="02010600030101010101" pitchFamily="2" charset="-122"/>
                <a:cs typeface="メイリオ" panose="020B0604030504040204" pitchFamily="50" charset="-128"/>
              </a:rPr>
              <a:t>○ 遵守操作程序，学会自我保护。</a:t>
            </a:r>
          </a:p>
        </p:txBody>
      </p:sp>
      <p:grpSp>
        <p:nvGrpSpPr>
          <p:cNvPr id="7" name="グループ化 6"/>
          <p:cNvGrpSpPr/>
          <p:nvPr/>
        </p:nvGrpSpPr>
        <p:grpSpPr>
          <a:xfrm>
            <a:off x="7542692" y="1412776"/>
            <a:ext cx="1307805" cy="1607402"/>
            <a:chOff x="907651" y="4896811"/>
            <a:chExt cx="1070723" cy="1369700"/>
          </a:xfrm>
        </p:grpSpPr>
        <p:pic>
          <p:nvPicPr>
            <p:cNvPr id="8" name="Picture 2" descr="C:\Users\User07.PC007\AppData\Local\Microsoft\Windows\Temporary Internet Files\Content.IE5\4NMNC06D\gatag-0000256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08723">
              <a:off x="938070" y="4896811"/>
              <a:ext cx="1009887" cy="13697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rot="20973691">
              <a:off x="907651" y="5302489"/>
              <a:ext cx="1070723" cy="498299"/>
            </a:xfrm>
            <a:prstGeom prst="rect">
              <a:avLst/>
            </a:prstGeom>
            <a:noFill/>
          </p:spPr>
          <p:txBody>
            <a:bodyPr wrap="square" rtlCol="0">
              <a:spAutoFit/>
            </a:bodyPr>
            <a:lstStyle/>
            <a:p>
              <a:pPr algn="ctr" rtl="0"/>
              <a:r>
                <a:rPr lang="zh-hans" sz="1600">
                  <a:solidFill>
                    <a:srgbClr val="C00000"/>
                  </a:solidFill>
                  <a:latin typeface="SimSun" panose="02010600030101010101" pitchFamily="2" charset="-122"/>
                  <a:ea typeface="SimSun" panose="02010600030101010101" pitchFamily="2" charset="-122"/>
                </a:rPr>
                <a:t>操作</a:t>
              </a:r>
              <a:endParaRPr kumimoji="1" lang="en-US" altLang="ja-JP" sz="1600" dirty="0">
                <a:solidFill>
                  <a:srgbClr val="C00000"/>
                </a:solidFill>
                <a:latin typeface="SimSun" panose="02010600030101010101" pitchFamily="2" charset="-122"/>
                <a:ea typeface="SimSun" panose="02010600030101010101" pitchFamily="2" charset="-122"/>
              </a:endParaRPr>
            </a:p>
            <a:p>
              <a:pPr algn="ctr" rtl="0"/>
              <a:r>
                <a:rPr lang="zh-hans" sz="1600">
                  <a:solidFill>
                    <a:srgbClr val="C00000"/>
                  </a:solidFill>
                  <a:latin typeface="SimSun" panose="02010600030101010101" pitchFamily="2" charset="-122"/>
                  <a:ea typeface="SimSun" panose="02010600030101010101" pitchFamily="2" charset="-122"/>
                </a:rPr>
                <a:t>程序手册</a:t>
              </a:r>
            </a:p>
          </p:txBody>
        </p:sp>
      </p:grpSp>
      <p:sp>
        <p:nvSpPr>
          <p:cNvPr id="10" name="テキスト ボックス 9"/>
          <p:cNvSpPr txBox="1"/>
          <p:nvPr/>
        </p:nvSpPr>
        <p:spPr>
          <a:xfrm>
            <a:off x="560736" y="3677830"/>
            <a:ext cx="8400707" cy="2554545"/>
          </a:xfrm>
          <a:prstGeom prst="rect">
            <a:avLst/>
          </a:prstGeom>
          <a:noFill/>
        </p:spPr>
        <p:txBody>
          <a:bodyPr wrap="square" rtlCol="0">
            <a:spAutoFit/>
          </a:bodyPr>
          <a:lstStyle/>
          <a:p>
            <a:pPr algn="just" rtl="0"/>
            <a:r>
              <a:rPr lang="zh-hans" sz="1500" dirty="0">
                <a:solidFill>
                  <a:srgbClr val="C00000"/>
                </a:solidFill>
                <a:latin typeface="SimSun" panose="02010600030101010101" pitchFamily="2" charset="-122"/>
                <a:ea typeface="SimSun" panose="02010600030101010101" pitchFamily="2" charset="-122"/>
                <a:cs typeface="メイリオ" panose="020B0604030504040204" pitchFamily="50" charset="-128"/>
              </a:rPr>
              <a:t>【分拣处理作业的示例】</a:t>
            </a:r>
          </a:p>
          <a:p>
            <a:pPr marL="182563" indent="-182563" algn="just" rtl="0">
              <a:spcBef>
                <a:spcPts val="600"/>
              </a:spcBef>
            </a:pPr>
            <a:r>
              <a:rPr lang="zh-hans" sz="1500" dirty="0">
                <a:solidFill>
                  <a:srgbClr val="C00000"/>
                </a:solidFill>
                <a:latin typeface="SimSun" panose="02010600030101010101" pitchFamily="2" charset="-122"/>
                <a:ea typeface="SimSun" panose="02010600030101010101" pitchFamily="2" charset="-122"/>
              </a:rPr>
              <a:t>■ </a:t>
            </a:r>
            <a:r>
              <a:rPr lang="zh-hans" sz="1500" dirty="0">
                <a:latin typeface="SimSun" panose="02010600030101010101" pitchFamily="2" charset="-122"/>
                <a:ea typeface="SimSun" panose="02010600030101010101" pitchFamily="2" charset="-122"/>
              </a:rPr>
              <a:t>在分拣时，在清除喷雾罐、卡式气罐等危险物品、密封物品、不明物品等的同时，若能确定废弃物运输供应商的情况则退还，若不能确定则委托专业从业者。</a:t>
            </a:r>
            <a:endParaRPr lang="ja-JP" altLang="ja-JP" sz="1500" dirty="0">
              <a:latin typeface="SimSun" panose="02010600030101010101" pitchFamily="2" charset="-122"/>
              <a:ea typeface="SimSun" panose="02010600030101010101" pitchFamily="2" charset="-122"/>
            </a:endParaRPr>
          </a:p>
          <a:p>
            <a:pPr marL="182563" indent="-182563" algn="just" rtl="0">
              <a:spcBef>
                <a:spcPts val="600"/>
              </a:spcBef>
            </a:pPr>
            <a:r>
              <a:rPr lang="zh-hans" sz="1500" dirty="0">
                <a:solidFill>
                  <a:srgbClr val="C00000"/>
                </a:solidFill>
                <a:latin typeface="SimSun" panose="02010600030101010101" pitchFamily="2" charset="-122"/>
                <a:ea typeface="SimSun" panose="02010600030101010101" pitchFamily="2" charset="-122"/>
              </a:rPr>
              <a:t>■ </a:t>
            </a:r>
            <a:r>
              <a:rPr lang="zh-hans" sz="1500" dirty="0">
                <a:latin typeface="SimSun" panose="02010600030101010101" pitchFamily="2" charset="-122"/>
                <a:ea typeface="SimSun" panose="02010600030101010101" pitchFamily="2" charset="-122"/>
              </a:rPr>
              <a:t>员工在收货场等进行分拣工作时，为防止与叉车、货车等各种车辆碰撞，采取区分作业区域与运行区域、为车辆安排引导员等措施。</a:t>
            </a:r>
            <a:endParaRPr lang="ja-JP" altLang="ja-JP" sz="1500" dirty="0">
              <a:latin typeface="SimSun" panose="02010600030101010101" pitchFamily="2" charset="-122"/>
              <a:ea typeface="SimSun" panose="02010600030101010101" pitchFamily="2" charset="-122"/>
            </a:endParaRPr>
          </a:p>
          <a:p>
            <a:pPr marL="182563" indent="-182563" algn="just" rtl="0">
              <a:spcBef>
                <a:spcPts val="600"/>
              </a:spcBef>
            </a:pPr>
            <a:r>
              <a:rPr lang="zh-hans" sz="1500" dirty="0">
                <a:solidFill>
                  <a:srgbClr val="C00000"/>
                </a:solidFill>
                <a:latin typeface="SimSun" panose="02010600030101010101" pitchFamily="2" charset="-122"/>
                <a:ea typeface="SimSun" panose="02010600030101010101" pitchFamily="2" charset="-122"/>
              </a:rPr>
              <a:t>■ </a:t>
            </a:r>
            <a:r>
              <a:rPr lang="zh-hans" sz="1500" dirty="0">
                <a:latin typeface="SimSun" panose="02010600030101010101" pitchFamily="2" charset="-122"/>
                <a:ea typeface="SimSun" panose="02010600030101010101" pitchFamily="2" charset="-122"/>
              </a:rPr>
              <a:t>根据需要穿戴安全帽、护目镜、防尘面罩、安全鞋、皮手套等防护用品。</a:t>
            </a:r>
            <a:endParaRPr lang="ja-JP" altLang="ja-JP" sz="1500" dirty="0">
              <a:latin typeface="SimSun" panose="02010600030101010101" pitchFamily="2" charset="-122"/>
              <a:ea typeface="SimSun" panose="02010600030101010101" pitchFamily="2" charset="-122"/>
            </a:endParaRPr>
          </a:p>
          <a:p>
            <a:pPr marL="182563" indent="-182563" algn="just" rtl="0">
              <a:spcBef>
                <a:spcPts val="600"/>
              </a:spcBef>
            </a:pPr>
            <a:r>
              <a:rPr lang="zh-hans" sz="1500" dirty="0">
                <a:solidFill>
                  <a:srgbClr val="C00000"/>
                </a:solidFill>
                <a:latin typeface="SimSun" panose="02010600030101010101" pitchFamily="2" charset="-122"/>
                <a:ea typeface="SimSun" panose="02010600030101010101" pitchFamily="2" charset="-122"/>
              </a:rPr>
              <a:t>■ </a:t>
            </a:r>
            <a:r>
              <a:rPr lang="zh-hans" sz="1500" dirty="0">
                <a:latin typeface="SimSun" panose="02010600030101010101" pitchFamily="2" charset="-122"/>
                <a:ea typeface="SimSun" panose="02010600030101010101" pitchFamily="2" charset="-122"/>
              </a:rPr>
              <a:t>在担心粉尘的情况下，进行洒水并使其湿润。</a:t>
            </a:r>
          </a:p>
          <a:p>
            <a:pPr marL="182563" indent="-182563" algn="just" rtl="0">
              <a:spcBef>
                <a:spcPts val="600"/>
              </a:spcBef>
            </a:pPr>
            <a:r>
              <a:rPr lang="zh-hans" sz="1500" dirty="0">
                <a:solidFill>
                  <a:srgbClr val="C00000"/>
                </a:solidFill>
                <a:latin typeface="SimSun" panose="02010600030101010101" pitchFamily="2" charset="-122"/>
                <a:ea typeface="SimSun" panose="02010600030101010101" pitchFamily="2" charset="-122"/>
              </a:rPr>
              <a:t>■ </a:t>
            </a:r>
            <a:r>
              <a:rPr lang="zh-hans" sz="1500" spc="-20" dirty="0">
                <a:latin typeface="SimSun" panose="02010600030101010101" pitchFamily="2" charset="-122"/>
                <a:ea typeface="SimSun" panose="02010600030101010101" pitchFamily="2" charset="-122"/>
              </a:rPr>
              <a:t>进行人工分拣重物等时，重量应小于规定重量，进行不会对腰部等产生负担的操作。同时，多名员工一起工作时，决定一名工作指挥人并听从其指示。</a:t>
            </a:r>
            <a:endParaRPr kumimoji="1" lang="ja-JP" altLang="en-US" sz="1500" spc="-20" dirty="0">
              <a:latin typeface="SimSun" panose="02010600030101010101" pitchFamily="2" charset="-122"/>
              <a:ea typeface="SimSun" panose="02010600030101010101" pitchFamily="2" charset="-122"/>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3491880" y="6453336"/>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10</a:t>
            </a:fld>
            <a:endParaRPr kumimoji="1" lang="ja-JP" altLang="en-US" dirty="0">
              <a:latin typeface="SimSun" panose="02010600030101010101" pitchFamily="2" charset="-122"/>
              <a:ea typeface="SimSun"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ChangeArrowheads="1"/>
          </p:cNvSpPr>
          <p:nvPr/>
        </p:nvSpPr>
        <p:spPr bwMode="auto">
          <a:xfrm>
            <a:off x="404813" y="116632"/>
            <a:ext cx="5976938" cy="487065"/>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zh-hans" b="1">
                <a:solidFill>
                  <a:schemeClr val="bg1"/>
                </a:solidFill>
                <a:latin typeface="SimSun" panose="02010600030101010101" pitchFamily="2" charset="-122"/>
                <a:ea typeface="SimSun" panose="02010600030101010101" pitchFamily="2" charset="-122"/>
                <a:cs typeface="Arial" charset="0"/>
              </a:rPr>
              <a:t>重点5 践行4S/5S，提高安全性!！</a:t>
            </a:r>
            <a:endParaRPr lang="ja-JP" altLang="en-US" b="1" dirty="0">
              <a:solidFill>
                <a:schemeClr val="bg1"/>
              </a:solidFill>
              <a:latin typeface="SimSun" panose="02010600030101010101" pitchFamily="2" charset="-122"/>
              <a:ea typeface="SimSun" panose="02010600030101010101" pitchFamily="2" charset="-122"/>
              <a:cs typeface="Arial" charset="0"/>
            </a:endParaRPr>
          </a:p>
        </p:txBody>
      </p:sp>
      <p:graphicFrame>
        <p:nvGraphicFramePr>
          <p:cNvPr id="31" name="表 30">
            <a:extLst>
              <a:ext uri="{FF2B5EF4-FFF2-40B4-BE49-F238E27FC236}">
                <a16:creationId xmlns:a16="http://schemas.microsoft.com/office/drawing/2014/main" id="{8C8CDC7E-BDEB-4112-AF57-7D879CBC47F7}"/>
              </a:ext>
            </a:extLst>
          </p:cNvPr>
          <p:cNvGraphicFramePr>
            <a:graphicFrameLocks noGrp="1"/>
          </p:cNvGraphicFramePr>
          <p:nvPr>
            <p:extLst>
              <p:ext uri="{D42A27DB-BD31-4B8C-83A1-F6EECF244321}">
                <p14:modId xmlns:p14="http://schemas.microsoft.com/office/powerpoint/2010/main" val="1692253514"/>
              </p:ext>
            </p:extLst>
          </p:nvPr>
        </p:nvGraphicFramePr>
        <p:xfrm>
          <a:off x="476250" y="764705"/>
          <a:ext cx="8416230" cy="5616623"/>
        </p:xfrm>
        <a:graphic>
          <a:graphicData uri="http://schemas.openxmlformats.org/drawingml/2006/table">
            <a:tbl>
              <a:tblPr/>
              <a:tblGrid>
                <a:gridCol w="2079526">
                  <a:extLst>
                    <a:ext uri="{9D8B030D-6E8A-4147-A177-3AD203B41FA5}">
                      <a16:colId xmlns:a16="http://schemas.microsoft.com/office/drawing/2014/main" val="20000"/>
                    </a:ext>
                  </a:extLst>
                </a:gridCol>
                <a:gridCol w="6336704">
                  <a:extLst>
                    <a:ext uri="{9D8B030D-6E8A-4147-A177-3AD203B41FA5}">
                      <a16:colId xmlns:a16="http://schemas.microsoft.com/office/drawing/2014/main" val="20001"/>
                    </a:ext>
                  </a:extLst>
                </a:gridCol>
              </a:tblGrid>
              <a:tr h="111884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【整理</a:t>
                      </a:r>
                      <a:r>
                        <a:rPr lang="en-US" alt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r>
                        <a:rPr 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seiri</a:t>
                      </a:r>
                      <a:r>
                        <a:rPr lang="en-US" alt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r>
                        <a:rPr 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lang="zh-hans" sz="1600" b="0" i="0" u="none" strike="noStrike" cap="none" normalizeH="0">
                          <a:ln>
                            <a:noFill/>
                          </a:ln>
                          <a:solidFill>
                            <a:schemeClr val="tx1"/>
                          </a:solidFill>
                          <a:effectLst/>
                          <a:latin typeface="メイリオ" pitchFamily="50" charset="-128"/>
                          <a:ea typeface="メイリオ" pitchFamily="50" charset="-128"/>
                          <a:cs typeface="メイリオ" pitchFamily="50" charset="-128"/>
                        </a:rPr>
                        <a:t>　</a:t>
                      </a:r>
                      <a:r>
                        <a:rPr lang="zh-hans" sz="1600" b="1" i="0" u="none" strike="noStrike" cap="none" normalizeH="0">
                          <a:ln>
                            <a:noFill/>
                          </a:ln>
                          <a:solidFill>
                            <a:schemeClr val="tx1"/>
                          </a:solidFill>
                          <a:effectLst/>
                          <a:latin typeface="メイリオ" pitchFamily="50" charset="-128"/>
                          <a:ea typeface="メイリオ" pitchFamily="50" charset="-128"/>
                          <a:cs typeface="メイリオ" pitchFamily="50" charset="-128"/>
                        </a:rPr>
                        <a:t>对需要的和不需要的物品进行分类，并处理不需要的物品</a:t>
                      </a:r>
                      <a:endParaRPr kumimoji="0" lang="en-US" altLang="ja-JP" sz="16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92075" marR="0" lvl="0" indent="-92075" algn="l" defTabSz="914400" rtl="0" eaLnBrk="1" fontAlgn="base" latinLnBrk="0" hangingPunct="1">
                        <a:lnSpc>
                          <a:spcPct val="125000"/>
                        </a:lnSpc>
                        <a:spcBef>
                          <a:spcPct val="0"/>
                        </a:spcBef>
                        <a:spcAft>
                          <a:spcPct val="0"/>
                        </a:spcAft>
                        <a:buClrTx/>
                        <a:buSzTx/>
                        <a:buFontTx/>
                        <a:buNone/>
                        <a:tabLst/>
                      </a:pPr>
                      <a:r>
                        <a:rPr lang="zh-hans" sz="1400" b="0" i="0" u="none" strike="noStrike" cap="none" normalizeH="0">
                          <a:ln>
                            <a:noFill/>
                          </a:ln>
                          <a:solidFill>
                            <a:schemeClr val="tx1"/>
                          </a:solidFill>
                          <a:effectLst/>
                          <a:latin typeface="メイリオ" pitchFamily="50" charset="-128"/>
                          <a:ea typeface="メイリオ" pitchFamily="50" charset="-128"/>
                          <a:cs typeface="メイリオ" pitchFamily="50" charset="-128"/>
                        </a:rPr>
                        <a:t>（如果放置了不需要的物品，可能会被绊到跌倒，工作流程也会被影响。）</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884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【整顿</a:t>
                      </a:r>
                      <a:r>
                        <a:rPr lang="en-US" alt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r>
                        <a:rPr 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seiton</a:t>
                      </a:r>
                      <a:r>
                        <a:rPr lang="en-US" alt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r>
                        <a:rPr 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lang="zh-hans" sz="1600" b="1" i="0" u="none" strike="noStrike" cap="none" normalizeH="0">
                          <a:ln>
                            <a:noFill/>
                          </a:ln>
                          <a:solidFill>
                            <a:schemeClr val="tx1"/>
                          </a:solidFill>
                          <a:effectLst/>
                          <a:latin typeface="メイリオ" pitchFamily="50" charset="-128"/>
                          <a:ea typeface="メイリオ" pitchFamily="50" charset="-128"/>
                          <a:cs typeface="メイリオ" pitchFamily="50" charset="-128"/>
                        </a:rPr>
                        <a:t>　对需要的物品进行使用方便、易懂的放置</a:t>
                      </a:r>
                      <a:endParaRPr kumimoji="0" lang="en-US" altLang="ja-JP" sz="16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92075" marR="0" lvl="0" indent="-92075" algn="l" defTabSz="914400" rtl="0" eaLnBrk="1" fontAlgn="base" latinLnBrk="0" hangingPunct="1">
                        <a:lnSpc>
                          <a:spcPct val="125000"/>
                        </a:lnSpc>
                        <a:spcBef>
                          <a:spcPts val="600"/>
                        </a:spcBef>
                        <a:spcAft>
                          <a:spcPct val="0"/>
                        </a:spcAft>
                        <a:buClrTx/>
                        <a:buSzTx/>
                        <a:buFontTx/>
                        <a:buNone/>
                        <a:tabLst/>
                      </a:pPr>
                      <a:r>
                        <a:rPr lang="zh-hans" sz="1400" b="0" i="0" u="none" strike="noStrike" cap="none" normalizeH="0">
                          <a:ln>
                            <a:noFill/>
                          </a:ln>
                          <a:solidFill>
                            <a:schemeClr val="tx1"/>
                          </a:solidFill>
                          <a:effectLst/>
                          <a:latin typeface="メイリオ" pitchFamily="50" charset="-128"/>
                          <a:ea typeface="メイリオ" pitchFamily="50" charset="-128"/>
                          <a:cs typeface="メイリオ" pitchFamily="50" charset="-128"/>
                        </a:rPr>
                        <a:t>（如果一直寻找需要的物品，会降低工作效率。用照片展示已被整顿的物品的原始状态，整顿会更容易。 )</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1884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【清洁</a:t>
                      </a:r>
                      <a:r>
                        <a:rPr lang="en-US" alt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r>
                        <a:rPr 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seiketsu</a:t>
                      </a:r>
                      <a:r>
                        <a:rPr lang="en-US" alt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r>
                        <a:rPr 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r>
                        <a:rPr lang="zh-hans" sz="1600" b="0" i="0" u="none" strike="noStrike" cap="none" normalizeH="0" dirty="0">
                          <a:ln>
                            <a:noFill/>
                          </a:ln>
                          <a:solidFill>
                            <a:srgbClr val="FF0000"/>
                          </a:solidFill>
                          <a:effectLst/>
                          <a:latin typeface="メイリオ" pitchFamily="50" charset="-128"/>
                          <a:ea typeface="メイリオ" pitchFamily="50" charset="-128"/>
                          <a:cs typeface="メイリオ" pitchFamily="50" charset="-128"/>
                        </a:rPr>
                        <a:t>　</a:t>
                      </a:r>
                      <a:endParaRPr kumimoji="0" lang="ja-JP" altLang="en-US" sz="16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lang="zh-hans" sz="1600" b="1" i="0" u="none" strike="noStrike" cap="none" normalizeH="0" dirty="0">
                          <a:ln>
                            <a:noFill/>
                          </a:ln>
                          <a:solidFill>
                            <a:schemeClr val="tx1"/>
                          </a:solidFill>
                          <a:effectLst/>
                          <a:latin typeface="メイリオ" pitchFamily="50" charset="-128"/>
                          <a:ea typeface="メイリオ" pitchFamily="50" charset="-128"/>
                          <a:cs typeface="メイリオ" pitchFamily="50" charset="-128"/>
                        </a:rPr>
                        <a:t>　清除污垢污渍，保持自身周围清洁</a:t>
                      </a:r>
                      <a:endParaRPr kumimoji="0" lang="en-US" altLang="ja-JP" sz="16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92075" marR="0" lvl="0" indent="-92075" algn="l" defTabSz="914400" rtl="0" eaLnBrk="1" fontAlgn="base" latinLnBrk="0" hangingPunct="1">
                        <a:lnSpc>
                          <a:spcPct val="125000"/>
                        </a:lnSpc>
                        <a:spcBef>
                          <a:spcPts val="600"/>
                        </a:spcBef>
                        <a:spcAft>
                          <a:spcPct val="0"/>
                        </a:spcAft>
                        <a:buClrTx/>
                        <a:buSzTx/>
                        <a:buFontTx/>
                        <a:buNone/>
                        <a:tabLst/>
                      </a:pPr>
                      <a:r>
                        <a:rPr lang="zh-hans" sz="14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（为维持机器正常运行，清洁是必需的。此外，在负责客户货物的工作场所，为了不弄脏货物，清洁是必须的。 )</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898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【清扫</a:t>
                      </a:r>
                      <a:r>
                        <a:rPr lang="en-US" alt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r>
                        <a:rPr 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seisou</a:t>
                      </a:r>
                      <a:r>
                        <a:rPr lang="en-US" alt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r>
                        <a:rPr 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lang="zh-hans" sz="1600" b="1" i="0" u="none" strike="noStrike" cap="none" normalizeH="0">
                          <a:ln>
                            <a:noFill/>
                          </a:ln>
                          <a:solidFill>
                            <a:schemeClr val="tx1"/>
                          </a:solidFill>
                          <a:effectLst/>
                          <a:latin typeface="メイリオ" pitchFamily="50" charset="-128"/>
                          <a:ea typeface="メイリオ" pitchFamily="50" charset="-128"/>
                          <a:cs typeface="メイリオ" pitchFamily="50" charset="-128"/>
                        </a:rPr>
                        <a:t>　去除机械/工具、装卸场所和存储场所等的污垢及垃圾</a:t>
                      </a:r>
                    </a:p>
                    <a:p>
                      <a:pPr marL="92075" marR="0" lvl="0" indent="-92075" algn="l" defTabSz="914400" rtl="0" eaLnBrk="1" fontAlgn="base" latinLnBrk="0" hangingPunct="1">
                        <a:lnSpc>
                          <a:spcPct val="125000"/>
                        </a:lnSpc>
                        <a:spcBef>
                          <a:spcPts val="600"/>
                        </a:spcBef>
                        <a:spcAft>
                          <a:spcPct val="0"/>
                        </a:spcAft>
                        <a:buClrTx/>
                        <a:buSzTx/>
                        <a:buFontTx/>
                        <a:buNone/>
                        <a:tabLst/>
                      </a:pPr>
                      <a:r>
                        <a:rPr lang="zh-hans" sz="1400" b="0" i="0" u="none" strike="noStrike" cap="none" normalizeH="0">
                          <a:ln>
                            <a:noFill/>
                          </a:ln>
                          <a:solidFill>
                            <a:schemeClr val="tx1"/>
                          </a:solidFill>
                          <a:effectLst/>
                          <a:latin typeface="メイリオ" pitchFamily="50" charset="-128"/>
                          <a:ea typeface="メイリオ" pitchFamily="50" charset="-128"/>
                          <a:cs typeface="メイリオ" pitchFamily="50" charset="-128"/>
                        </a:rPr>
                        <a:t>（立即擦干湿掉的地板，对预防跌倒也是很重要的。）</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811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【习惯</a:t>
                      </a:r>
                      <a:r>
                        <a:rPr lang="en-US" alt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r>
                        <a:rPr 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shitsuke)】</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lang="zh-hans" sz="16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　</a:t>
                      </a:r>
                      <a:r>
                        <a:rPr lang="zh-hans" sz="1600" b="1" i="0" u="none" strike="noStrike" cap="none" normalizeH="0" dirty="0">
                          <a:ln>
                            <a:noFill/>
                          </a:ln>
                          <a:solidFill>
                            <a:schemeClr val="tx1"/>
                          </a:solidFill>
                          <a:effectLst/>
                          <a:latin typeface="メイリオ" pitchFamily="50" charset="-128"/>
                          <a:ea typeface="メイリオ" pitchFamily="50" charset="-128"/>
                          <a:cs typeface="メイリオ" pitchFamily="50" charset="-128"/>
                        </a:rPr>
                        <a:t>认真遵守规定事项。通过反复进行来养成习惯。</a:t>
                      </a:r>
                      <a:endParaRPr kumimoji="0" lang="en-US" altLang="ja-JP" sz="16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92075" marR="0" lvl="0" indent="-92075" algn="l" defTabSz="914400" rtl="0" eaLnBrk="1" fontAlgn="base" latinLnBrk="0" hangingPunct="1">
                        <a:lnSpc>
                          <a:spcPct val="125000"/>
                        </a:lnSpc>
                        <a:spcBef>
                          <a:spcPts val="600"/>
                        </a:spcBef>
                        <a:spcAft>
                          <a:spcPct val="0"/>
                        </a:spcAft>
                        <a:buClrTx/>
                        <a:buSzTx/>
                        <a:buFontTx/>
                        <a:buNone/>
                        <a:tabLst/>
                      </a:pPr>
                      <a:r>
                        <a:rPr lang="zh-hans" sz="14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（不光是要理解整理、整顿、清洁、清扫，养成习惯实际做到是很重要的。）</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32" name="図 22">
            <a:extLst>
              <a:ext uri="{FF2B5EF4-FFF2-40B4-BE49-F238E27FC236}">
                <a16:creationId xmlns:a16="http://schemas.microsoft.com/office/drawing/2014/main" id="{FAE82D70-F1AC-460E-814F-774C4A04DE99}"/>
              </a:ext>
            </a:extLst>
          </p:cNvPr>
          <p:cNvPicPr>
            <a:picLocks noChangeAspect="1" noChangeArrowheads="1"/>
          </p:cNvPicPr>
          <p:nvPr/>
        </p:nvPicPr>
        <p:blipFill>
          <a:blip r:embed="rId2" cstate="print"/>
          <a:srcRect/>
          <a:stretch>
            <a:fillRect/>
          </a:stretch>
        </p:blipFill>
        <p:spPr bwMode="auto">
          <a:xfrm>
            <a:off x="1300001" y="1124745"/>
            <a:ext cx="1183767" cy="661519"/>
          </a:xfrm>
          <a:prstGeom prst="rect">
            <a:avLst/>
          </a:prstGeom>
          <a:noFill/>
          <a:ln w="9525">
            <a:noFill/>
            <a:miter lim="800000"/>
            <a:headEnd/>
            <a:tailEnd/>
          </a:ln>
        </p:spPr>
      </p:pic>
      <p:pic>
        <p:nvPicPr>
          <p:cNvPr id="33" name="図 26">
            <a:extLst>
              <a:ext uri="{FF2B5EF4-FFF2-40B4-BE49-F238E27FC236}">
                <a16:creationId xmlns:a16="http://schemas.microsoft.com/office/drawing/2014/main" id="{719F7625-023A-43AA-ACF8-7EDE692209A7}"/>
              </a:ext>
            </a:extLst>
          </p:cNvPr>
          <p:cNvPicPr>
            <a:picLocks noChangeAspect="1" noChangeArrowheads="1"/>
          </p:cNvPicPr>
          <p:nvPr/>
        </p:nvPicPr>
        <p:blipFill>
          <a:blip r:embed="rId3" cstate="print"/>
          <a:srcRect/>
          <a:stretch>
            <a:fillRect/>
          </a:stretch>
        </p:blipFill>
        <p:spPr bwMode="auto">
          <a:xfrm>
            <a:off x="1490718" y="2204864"/>
            <a:ext cx="802331" cy="744394"/>
          </a:xfrm>
          <a:prstGeom prst="rect">
            <a:avLst/>
          </a:prstGeom>
          <a:noFill/>
          <a:ln w="9525">
            <a:noFill/>
            <a:miter lim="800000"/>
            <a:headEnd/>
            <a:tailEnd/>
          </a:ln>
        </p:spPr>
      </p:pic>
      <p:pic>
        <p:nvPicPr>
          <p:cNvPr id="34" name="図 28">
            <a:extLst>
              <a:ext uri="{FF2B5EF4-FFF2-40B4-BE49-F238E27FC236}">
                <a16:creationId xmlns:a16="http://schemas.microsoft.com/office/drawing/2014/main" id="{28776E34-00D4-40BF-B4F0-1D842F5199B8}"/>
              </a:ext>
            </a:extLst>
          </p:cNvPr>
          <p:cNvPicPr>
            <a:picLocks noChangeAspect="1" noChangeArrowheads="1"/>
          </p:cNvPicPr>
          <p:nvPr/>
        </p:nvPicPr>
        <p:blipFill>
          <a:blip r:embed="rId4" cstate="print"/>
          <a:srcRect/>
          <a:stretch>
            <a:fillRect/>
          </a:stretch>
        </p:blipFill>
        <p:spPr bwMode="auto">
          <a:xfrm>
            <a:off x="1433890" y="3397152"/>
            <a:ext cx="915988" cy="661519"/>
          </a:xfrm>
          <a:prstGeom prst="rect">
            <a:avLst/>
          </a:prstGeom>
          <a:noFill/>
          <a:ln w="9525">
            <a:noFill/>
            <a:miter lim="800000"/>
            <a:headEnd/>
            <a:tailEnd/>
          </a:ln>
        </p:spPr>
      </p:pic>
      <p:pic>
        <p:nvPicPr>
          <p:cNvPr id="35" name="図 27">
            <a:extLst>
              <a:ext uri="{FF2B5EF4-FFF2-40B4-BE49-F238E27FC236}">
                <a16:creationId xmlns:a16="http://schemas.microsoft.com/office/drawing/2014/main" id="{57B26C11-38DC-419F-A4EE-A9F8DCF9B5B3}"/>
              </a:ext>
            </a:extLst>
          </p:cNvPr>
          <p:cNvPicPr>
            <a:picLocks noChangeAspect="1" noChangeArrowheads="1"/>
          </p:cNvPicPr>
          <p:nvPr/>
        </p:nvPicPr>
        <p:blipFill>
          <a:blip r:embed="rId5" cstate="print"/>
          <a:srcRect/>
          <a:stretch>
            <a:fillRect/>
          </a:stretch>
        </p:blipFill>
        <p:spPr bwMode="auto">
          <a:xfrm>
            <a:off x="1433890" y="4425184"/>
            <a:ext cx="915988" cy="654730"/>
          </a:xfrm>
          <a:prstGeom prst="rect">
            <a:avLst/>
          </a:prstGeom>
          <a:noFill/>
          <a:ln w="9525">
            <a:noFill/>
            <a:miter lim="800000"/>
            <a:headEnd/>
            <a:tailEnd/>
          </a:ln>
        </p:spPr>
      </p:pic>
      <p:pic>
        <p:nvPicPr>
          <p:cNvPr id="36" name="図 29">
            <a:extLst>
              <a:ext uri="{FF2B5EF4-FFF2-40B4-BE49-F238E27FC236}">
                <a16:creationId xmlns:a16="http://schemas.microsoft.com/office/drawing/2014/main" id="{7D482C74-841F-4AD5-93B1-0BDFF8BE2A84}"/>
              </a:ext>
            </a:extLst>
          </p:cNvPr>
          <p:cNvPicPr>
            <a:picLocks noChangeAspect="1" noChangeArrowheads="1"/>
          </p:cNvPicPr>
          <p:nvPr/>
        </p:nvPicPr>
        <p:blipFill>
          <a:blip r:embed="rId6" cstate="print"/>
          <a:srcRect/>
          <a:stretch>
            <a:fillRect/>
          </a:stretch>
        </p:blipFill>
        <p:spPr bwMode="auto">
          <a:xfrm>
            <a:off x="1433890" y="5691524"/>
            <a:ext cx="959625" cy="659526"/>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a:xfrm>
            <a:off x="3563888"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11</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976587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2F8E6EAE-965C-4AF8-8E21-D6A5748D2684}"/>
              </a:ext>
            </a:extLst>
          </p:cNvPr>
          <p:cNvGrpSpPr/>
          <p:nvPr/>
        </p:nvGrpSpPr>
        <p:grpSpPr>
          <a:xfrm>
            <a:off x="539552" y="1320124"/>
            <a:ext cx="8352928" cy="4701164"/>
            <a:chOff x="539552" y="1320124"/>
            <a:chExt cx="8136904" cy="4701164"/>
          </a:xfrm>
        </p:grpSpPr>
        <p:sp>
          <p:nvSpPr>
            <p:cNvPr id="18" name="Rectangle 10">
              <a:extLst>
                <a:ext uri="{FF2B5EF4-FFF2-40B4-BE49-F238E27FC236}">
                  <a16:creationId xmlns:a16="http://schemas.microsoft.com/office/drawing/2014/main" id="{0B568D09-36D2-4299-BFAD-E68E80075CE5}"/>
                </a:ext>
              </a:extLst>
            </p:cNvPr>
            <p:cNvSpPr>
              <a:spLocks noChangeArrowheads="1"/>
            </p:cNvSpPr>
            <p:nvPr/>
          </p:nvSpPr>
          <p:spPr bwMode="auto">
            <a:xfrm>
              <a:off x="539552" y="1320124"/>
              <a:ext cx="8136904" cy="4701164"/>
            </a:xfrm>
            <a:prstGeom prst="rect">
              <a:avLst/>
            </a:prstGeom>
            <a:noFill/>
            <a:ln w="12700">
              <a:solidFill>
                <a:schemeClr val="bg1">
                  <a:lumMod val="50000"/>
                </a:schemeClr>
              </a:solidFill>
              <a:miter lim="800000"/>
              <a:headEnd/>
              <a:tailEnd/>
            </a:ln>
            <a:effectLst/>
          </p:spPr>
          <p:txBody>
            <a:bodyPr tIns="72000" rIns="72000" rtlCol="0"/>
            <a:lstStyle/>
            <a:p>
              <a:pPr algn="just" rtl="0" fontAlgn="auto">
                <a:lnSpc>
                  <a:spcPct val="150000"/>
                </a:lnSpc>
                <a:spcBef>
                  <a:spcPts val="0"/>
                </a:spcBef>
                <a:spcAft>
                  <a:spcPts val="0"/>
                </a:spcAft>
                <a:defRPr/>
              </a:pPr>
              <a:endParaRPr lang="en-US" altLang="ja-JP" sz="1600" dirty="0">
                <a:latin typeface="SimSun" panose="02010600030101010101" pitchFamily="2" charset="-122"/>
                <a:ea typeface="SimSun" panose="02010600030101010101" pitchFamily="2" charset="-122"/>
                <a:cs typeface="メイリオ" pitchFamily="50" charset="-128"/>
              </a:endParaRPr>
            </a:p>
          </p:txBody>
        </p:sp>
        <p:sp>
          <p:nvSpPr>
            <p:cNvPr id="19" name="テキスト ボックス 3">
              <a:extLst>
                <a:ext uri="{FF2B5EF4-FFF2-40B4-BE49-F238E27FC236}">
                  <a16:creationId xmlns:a16="http://schemas.microsoft.com/office/drawing/2014/main" id="{436C7C10-9BB2-4E0F-96C1-9787D5B88C27}"/>
                </a:ext>
              </a:extLst>
            </p:cNvPr>
            <p:cNvSpPr txBox="1">
              <a:spLocks noChangeArrowheads="1"/>
            </p:cNvSpPr>
            <p:nvPr/>
          </p:nvSpPr>
          <p:spPr bwMode="auto">
            <a:xfrm>
              <a:off x="2922611" y="1556792"/>
              <a:ext cx="3270560" cy="369332"/>
            </a:xfrm>
            <a:prstGeom prst="rect">
              <a:avLst/>
            </a:prstGeom>
            <a:solidFill>
              <a:srgbClr val="0000CC"/>
            </a:solidFill>
            <a:ln w="19050">
              <a:solidFill>
                <a:srgbClr val="0000CC"/>
              </a:solidFill>
              <a:miter lim="800000"/>
              <a:headEnd/>
              <a:tailEnd/>
            </a:ln>
          </p:spPr>
          <p:txBody>
            <a:bodyPr wrap="square" rtlCol="0">
              <a:spAutoFit/>
            </a:bodyPr>
            <a:lstStyle/>
            <a:p>
              <a:pPr algn="ctr" rtl="0"/>
              <a:r>
                <a:rPr lang="zh-hans" b="1" dirty="0">
                  <a:solidFill>
                    <a:schemeClr val="bg1"/>
                  </a:solidFill>
                  <a:latin typeface="SimSun" panose="02010600030101010101" pitchFamily="2" charset="-122"/>
                  <a:ea typeface="SimSun" panose="02010600030101010101" pitchFamily="2" charset="-122"/>
                </a:rPr>
                <a:t>5S活动做得不充分的工作场所</a:t>
              </a:r>
            </a:p>
          </p:txBody>
        </p:sp>
        <p:sp>
          <p:nvSpPr>
            <p:cNvPr id="20" name="円/楕円 4">
              <a:extLst>
                <a:ext uri="{FF2B5EF4-FFF2-40B4-BE49-F238E27FC236}">
                  <a16:creationId xmlns:a16="http://schemas.microsoft.com/office/drawing/2014/main" id="{FBF69492-A95D-489F-A197-74B52E3A3655}"/>
                </a:ext>
              </a:extLst>
            </p:cNvPr>
            <p:cNvSpPr/>
            <p:nvPr/>
          </p:nvSpPr>
          <p:spPr>
            <a:xfrm>
              <a:off x="3498874" y="3624380"/>
              <a:ext cx="2081238" cy="706437"/>
            </a:xfrm>
            <a:prstGeom prst="ellipse">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r>
                <a:rPr lang="zh-hans" b="1">
                  <a:solidFill>
                    <a:schemeClr val="tx1"/>
                  </a:solidFill>
                  <a:latin typeface="SimSun" panose="02010600030101010101" pitchFamily="2" charset="-122"/>
                  <a:ea typeface="SimSun" panose="02010600030101010101" pitchFamily="2" charset="-122"/>
                  <a:cs typeface="メイリオ" panose="020B0604030504040204" pitchFamily="50" charset="-128"/>
                </a:rPr>
                <a:t>5S做得不好</a:t>
              </a:r>
            </a:p>
          </p:txBody>
        </p:sp>
        <p:sp>
          <p:nvSpPr>
            <p:cNvPr id="21" name="正方形/長方形 20">
              <a:extLst>
                <a:ext uri="{FF2B5EF4-FFF2-40B4-BE49-F238E27FC236}">
                  <a16:creationId xmlns:a16="http://schemas.microsoft.com/office/drawing/2014/main" id="{6199BE30-C044-4F5F-84AF-85B4E27D9575}"/>
                </a:ext>
              </a:extLst>
            </p:cNvPr>
            <p:cNvSpPr/>
            <p:nvPr/>
          </p:nvSpPr>
          <p:spPr>
            <a:xfrm>
              <a:off x="971600" y="2256228"/>
              <a:ext cx="3306736" cy="99284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lstStyle/>
            <a:p>
              <a:pPr algn="just" rtl="0" fontAlgn="auto">
                <a:spcBef>
                  <a:spcPts val="0"/>
                </a:spcBef>
                <a:spcAft>
                  <a:spcPts val="0"/>
                </a:spcAft>
                <a:defRPr/>
              </a:pPr>
              <a:r>
                <a:rPr lang="zh-hans"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rPr>
                <a:t>发生事故和职业病</a:t>
              </a:r>
              <a:endParaRPr lang="en-US" altLang="ja-JP"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algn="just" rtl="0" fontAlgn="auto">
                <a:spcBef>
                  <a:spcPts val="600"/>
                </a:spcBef>
                <a:spcAft>
                  <a:spcPts val="0"/>
                </a:spcAft>
                <a:defRPr/>
              </a:pPr>
              <a:r>
                <a:rPr lang="zh-hans" sz="1600" dirty="0">
                  <a:solidFill>
                    <a:schemeClr val="tx1"/>
                  </a:solidFill>
                  <a:latin typeface="SimSun" panose="02010600030101010101" pitchFamily="2" charset="-122"/>
                  <a:ea typeface="SimSun" panose="02010600030101010101" pitchFamily="2" charset="-122"/>
                  <a:cs typeface="メイリオ" panose="020B0604030504040204" pitchFamily="50" charset="-128"/>
                </a:rPr>
                <a:t>・工作场所环境恶化</a:t>
              </a:r>
              <a:endParaRPr lang="en-US" altLang="ja-JP" sz="1600" dirty="0">
                <a:solidFill>
                  <a:schemeClr val="tx1"/>
                </a:solidFill>
                <a:latin typeface="SimSun" panose="02010600030101010101" pitchFamily="2" charset="-122"/>
                <a:ea typeface="SimSun" panose="02010600030101010101" pitchFamily="2" charset="-122"/>
                <a:cs typeface="メイリオ" panose="020B0604030504040204" pitchFamily="50" charset="-128"/>
              </a:endParaRPr>
            </a:p>
            <a:p>
              <a:pPr marL="182563" indent="-182563" algn="just" rtl="0" fontAlgn="auto">
                <a:spcBef>
                  <a:spcPts val="600"/>
                </a:spcBef>
                <a:spcAft>
                  <a:spcPts val="0"/>
                </a:spcAft>
                <a:defRPr/>
              </a:pPr>
              <a:r>
                <a:rPr lang="zh-hans" sz="1600" dirty="0">
                  <a:solidFill>
                    <a:schemeClr val="tx1"/>
                  </a:solidFill>
                  <a:latin typeface="SimSun" panose="02010600030101010101" pitchFamily="2" charset="-122"/>
                  <a:ea typeface="SimSun" panose="02010600030101010101" pitchFamily="2" charset="-122"/>
                  <a:cs typeface="メイリオ" panose="020B0604030504040204" pitchFamily="50" charset="-128"/>
                </a:rPr>
                <a:t>・发生因操作行动而导致的事故　</a:t>
              </a:r>
            </a:p>
          </p:txBody>
        </p:sp>
        <p:sp>
          <p:nvSpPr>
            <p:cNvPr id="22" name="正方形/長方形 21">
              <a:extLst>
                <a:ext uri="{FF2B5EF4-FFF2-40B4-BE49-F238E27FC236}">
                  <a16:creationId xmlns:a16="http://schemas.microsoft.com/office/drawing/2014/main" id="{0550D274-F87C-45D5-A978-1C33F99D8AFF}"/>
                </a:ext>
              </a:extLst>
            </p:cNvPr>
            <p:cNvSpPr/>
            <p:nvPr/>
          </p:nvSpPr>
          <p:spPr>
            <a:xfrm>
              <a:off x="4727625" y="2184220"/>
              <a:ext cx="3668248" cy="1350392"/>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lstStyle/>
            <a:p>
              <a:pPr algn="just" rtl="0" fontAlgn="auto">
                <a:spcBef>
                  <a:spcPts val="0"/>
                </a:spcBef>
                <a:spcAft>
                  <a:spcPts val="0"/>
                </a:spcAft>
                <a:defRPr/>
              </a:pPr>
              <a:r>
                <a:rPr lang="zh-hans" sz="1600" dirty="0">
                  <a:solidFill>
                    <a:srgbClr val="C00000"/>
                  </a:solidFill>
                  <a:latin typeface="SimSun" panose="02010600030101010101" pitchFamily="2" charset="-122"/>
                  <a:ea typeface="SimSun" panose="02010600030101010101" pitchFamily="2" charset="-122"/>
                  <a:cs typeface="メイリオ" panose="020B0604030504040204" pitchFamily="50" charset="-128"/>
                </a:rPr>
                <a:t>生产力低下</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marL="182563" indent="-182563" algn="just" rtl="0" fontAlgn="auto">
                <a:spcBef>
                  <a:spcPts val="600"/>
                </a:spcBef>
                <a:spcAft>
                  <a:spcPts val="0"/>
                </a:spcAft>
                <a:defRPr/>
              </a:pPr>
              <a:r>
                <a:rPr lang="zh-hans" sz="1600" dirty="0">
                  <a:solidFill>
                    <a:schemeClr val="tx1"/>
                  </a:solidFill>
                  <a:latin typeface="SimSun" panose="02010600030101010101" pitchFamily="2" charset="-122"/>
                  <a:ea typeface="SimSun" panose="02010600030101010101" pitchFamily="2" charset="-122"/>
                  <a:cs typeface="メイリオ" panose="020B0604030504040204" pitchFamily="50" charset="-128"/>
                </a:rPr>
                <a:t>・发生不合理和浪费，效率低下</a:t>
              </a:r>
              <a:endParaRPr lang="en-US" altLang="ja-JP" sz="1600" dirty="0">
                <a:solidFill>
                  <a:schemeClr val="tx1"/>
                </a:solidFill>
                <a:latin typeface="SimSun" panose="02010600030101010101" pitchFamily="2" charset="-122"/>
                <a:ea typeface="SimSun" panose="02010600030101010101" pitchFamily="2" charset="-122"/>
                <a:cs typeface="メイリオ" panose="020B0604030504040204" pitchFamily="50" charset="-128"/>
              </a:endParaRPr>
            </a:p>
            <a:p>
              <a:pPr marL="182563" indent="-182563" algn="just" rtl="0" fontAlgn="auto">
                <a:spcBef>
                  <a:spcPts val="600"/>
                </a:spcBef>
                <a:spcAft>
                  <a:spcPts val="0"/>
                </a:spcAft>
                <a:defRPr/>
              </a:pPr>
              <a:r>
                <a:rPr lang="zh-hans" sz="1600" dirty="0">
                  <a:solidFill>
                    <a:schemeClr val="tx1"/>
                  </a:solidFill>
                  <a:latin typeface="SimSun" panose="02010600030101010101" pitchFamily="2" charset="-122"/>
                  <a:ea typeface="SimSun" panose="02010600030101010101" pitchFamily="2" charset="-122"/>
                  <a:cs typeface="メイリオ" panose="020B0604030504040204" pitchFamily="50" charset="-128"/>
                </a:rPr>
                <a:t>・机械故障、问题发生</a:t>
              </a:r>
              <a:endParaRPr lang="en-US" altLang="ja-JP" sz="1600" dirty="0">
                <a:solidFill>
                  <a:schemeClr val="tx1"/>
                </a:solidFill>
                <a:latin typeface="SimSun" panose="02010600030101010101" pitchFamily="2" charset="-122"/>
                <a:ea typeface="SimSun" panose="02010600030101010101" pitchFamily="2" charset="-122"/>
                <a:cs typeface="メイリオ" panose="020B0604030504040204" pitchFamily="50" charset="-128"/>
              </a:endParaRPr>
            </a:p>
            <a:p>
              <a:pPr marL="182563" indent="-182563" algn="just" rtl="0" fontAlgn="auto">
                <a:spcBef>
                  <a:spcPts val="600"/>
                </a:spcBef>
                <a:spcAft>
                  <a:spcPts val="0"/>
                </a:spcAft>
                <a:defRPr/>
              </a:pPr>
              <a:r>
                <a:rPr lang="zh-hans" sz="1600" dirty="0">
                  <a:solidFill>
                    <a:schemeClr val="tx1"/>
                  </a:solidFill>
                  <a:latin typeface="SimSun" panose="02010600030101010101" pitchFamily="2" charset="-122"/>
                  <a:ea typeface="SimSun" panose="02010600030101010101" pitchFamily="2" charset="-122"/>
                  <a:cs typeface="メイリオ" panose="020B0604030504040204" pitchFamily="50" charset="-128"/>
                </a:rPr>
                <a:t>・货物出货等发生延误　</a:t>
              </a:r>
            </a:p>
          </p:txBody>
        </p:sp>
        <p:sp>
          <p:nvSpPr>
            <p:cNvPr id="23" name="正方形/長方形 22">
              <a:extLst>
                <a:ext uri="{FF2B5EF4-FFF2-40B4-BE49-F238E27FC236}">
                  <a16:creationId xmlns:a16="http://schemas.microsoft.com/office/drawing/2014/main" id="{8C426AB2-A766-4A5C-8A47-8CD6C2C65A9A}"/>
                </a:ext>
              </a:extLst>
            </p:cNvPr>
            <p:cNvSpPr/>
            <p:nvPr/>
          </p:nvSpPr>
          <p:spPr>
            <a:xfrm>
              <a:off x="759610" y="4077072"/>
              <a:ext cx="2372230" cy="122413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lstStyle/>
            <a:p>
              <a:pPr algn="just" rtl="0" fontAlgn="auto">
                <a:spcBef>
                  <a:spcPts val="0"/>
                </a:spcBef>
                <a:spcAft>
                  <a:spcPts val="0"/>
                </a:spcAft>
                <a:defRPr/>
              </a:pPr>
              <a:r>
                <a:rPr lang="zh-hans" sz="1600" b="1">
                  <a:solidFill>
                    <a:srgbClr val="C00000"/>
                  </a:solidFill>
                  <a:latin typeface="SimSun" panose="02010600030101010101" pitchFamily="2" charset="-122"/>
                  <a:ea typeface="SimSun" panose="02010600030101010101" pitchFamily="2" charset="-122"/>
                  <a:cs typeface="メイリオ" panose="020B0604030504040204" pitchFamily="50" charset="-128"/>
                </a:rPr>
                <a:t>丧失信用</a:t>
              </a:r>
              <a:endParaRPr lang="en-US" altLang="ja-JP"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marL="182563" indent="-182563" algn="just" rtl="0" fontAlgn="auto">
                <a:spcBef>
                  <a:spcPts val="60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anose="020B0604030504040204" pitchFamily="50" charset="-128"/>
                </a:rPr>
                <a:t>・排放企业等的失望</a:t>
              </a:r>
              <a:endParaRPr lang="en-US" altLang="ja-JP" sz="1600" dirty="0">
                <a:solidFill>
                  <a:schemeClr val="tx1"/>
                </a:solidFill>
                <a:latin typeface="SimSun" panose="02010600030101010101" pitchFamily="2" charset="-122"/>
                <a:ea typeface="SimSun" panose="02010600030101010101" pitchFamily="2" charset="-122"/>
                <a:cs typeface="メイリオ" panose="020B0604030504040204" pitchFamily="50" charset="-128"/>
              </a:endParaRPr>
            </a:p>
            <a:p>
              <a:pPr marL="130175" indent="-130175" algn="just" rtl="0" fontAlgn="auto">
                <a:spcBef>
                  <a:spcPts val="60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anose="020B0604030504040204" pitchFamily="50" charset="-128"/>
                </a:rPr>
                <a:t>・工作人员士气（干劲）低下　</a:t>
              </a:r>
            </a:p>
          </p:txBody>
        </p:sp>
        <p:sp>
          <p:nvSpPr>
            <p:cNvPr id="24" name="正方形/長方形 23">
              <a:extLst>
                <a:ext uri="{FF2B5EF4-FFF2-40B4-BE49-F238E27FC236}">
                  <a16:creationId xmlns:a16="http://schemas.microsoft.com/office/drawing/2014/main" id="{5D893127-2EF7-4A30-BD4C-8F87CCACBDD9}"/>
                </a:ext>
              </a:extLst>
            </p:cNvPr>
            <p:cNvSpPr/>
            <p:nvPr/>
          </p:nvSpPr>
          <p:spPr>
            <a:xfrm>
              <a:off x="3563888" y="5064540"/>
              <a:ext cx="1950379" cy="66871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lstStyle/>
            <a:p>
              <a:pPr algn="just" rtl="0" fontAlgn="auto">
                <a:spcBef>
                  <a:spcPts val="0"/>
                </a:spcBef>
                <a:spcAft>
                  <a:spcPts val="0"/>
                </a:spcAft>
                <a:defRPr/>
              </a:pPr>
              <a:r>
                <a:rPr lang="zh-hans" sz="1600" b="1">
                  <a:solidFill>
                    <a:srgbClr val="C00000"/>
                  </a:solidFill>
                  <a:latin typeface="SimSun" panose="02010600030101010101" pitchFamily="2" charset="-122"/>
                  <a:ea typeface="SimSun" panose="02010600030101010101" pitchFamily="2" charset="-122"/>
                  <a:cs typeface="メイリオ" panose="020B0604030504040204" pitchFamily="50" charset="-128"/>
                </a:rPr>
                <a:t>浪费资源</a:t>
              </a:r>
              <a:endParaRPr lang="en-US" altLang="ja-JP"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algn="just" rtl="0" fontAlgn="auto">
                <a:spcBef>
                  <a:spcPts val="60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anose="020B0604030504040204" pitchFamily="50" charset="-128"/>
                </a:rPr>
                <a:t>・浪费使用材料</a:t>
              </a:r>
            </a:p>
          </p:txBody>
        </p:sp>
        <p:sp>
          <p:nvSpPr>
            <p:cNvPr id="25" name="正方形/長方形 24">
              <a:extLst>
                <a:ext uri="{FF2B5EF4-FFF2-40B4-BE49-F238E27FC236}">
                  <a16:creationId xmlns:a16="http://schemas.microsoft.com/office/drawing/2014/main" id="{E3B26A4E-F568-40EA-B6EE-833D2CBC62A3}"/>
                </a:ext>
              </a:extLst>
            </p:cNvPr>
            <p:cNvSpPr/>
            <p:nvPr/>
          </p:nvSpPr>
          <p:spPr>
            <a:xfrm>
              <a:off x="5802337" y="4427234"/>
              <a:ext cx="2593536" cy="97276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lstStyle/>
            <a:p>
              <a:pPr algn="just" rtl="0" fontAlgn="auto">
                <a:spcBef>
                  <a:spcPts val="0"/>
                </a:spcBef>
                <a:spcAft>
                  <a:spcPts val="0"/>
                </a:spcAft>
                <a:defRPr/>
              </a:pPr>
              <a:r>
                <a:rPr lang="zh-hans" sz="1600" b="1">
                  <a:solidFill>
                    <a:srgbClr val="C00000"/>
                  </a:solidFill>
                  <a:latin typeface="SimSun" panose="02010600030101010101" pitchFamily="2" charset="-122"/>
                  <a:ea typeface="SimSun" panose="02010600030101010101" pitchFamily="2" charset="-122"/>
                  <a:cs typeface="メイリオ" panose="020B0604030504040204" pitchFamily="50" charset="-128"/>
                </a:rPr>
                <a:t>发生公害</a:t>
              </a:r>
              <a:endParaRPr lang="en-US" altLang="ja-JP"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algn="just" rtl="0" fontAlgn="auto">
                <a:spcBef>
                  <a:spcPts val="60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anose="020B0604030504040204" pitchFamily="50" charset="-128"/>
                </a:rPr>
                <a:t>・油和有害物质的泄漏</a:t>
              </a:r>
              <a:endParaRPr lang="en-US" altLang="ja-JP" sz="1600" dirty="0">
                <a:solidFill>
                  <a:schemeClr val="tx1"/>
                </a:solidFill>
                <a:latin typeface="SimSun" panose="02010600030101010101" pitchFamily="2" charset="-122"/>
                <a:ea typeface="SimSun" panose="02010600030101010101" pitchFamily="2" charset="-122"/>
                <a:cs typeface="メイリオ" panose="020B0604030504040204" pitchFamily="50" charset="-128"/>
              </a:endParaRPr>
            </a:p>
            <a:p>
              <a:pPr marL="182563" indent="-182563" algn="just" rtl="0" fontAlgn="auto">
                <a:spcBef>
                  <a:spcPts val="60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anose="020B0604030504040204" pitchFamily="50" charset="-128"/>
                </a:rPr>
                <a:t>・发生异常臭气等</a:t>
              </a:r>
            </a:p>
          </p:txBody>
        </p:sp>
        <p:sp>
          <p:nvSpPr>
            <p:cNvPr id="26" name="左矢印 6">
              <a:extLst>
                <a:ext uri="{FF2B5EF4-FFF2-40B4-BE49-F238E27FC236}">
                  <a16:creationId xmlns:a16="http://schemas.microsoft.com/office/drawing/2014/main" id="{23DCFA92-6049-4EFC-809C-198D6A6EADF0}"/>
                </a:ext>
              </a:extLst>
            </p:cNvPr>
            <p:cNvSpPr/>
            <p:nvPr/>
          </p:nvSpPr>
          <p:spPr>
            <a:xfrm rot="1481177">
              <a:off x="2970237" y="3575007"/>
              <a:ext cx="503237"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SimSun" panose="02010600030101010101" pitchFamily="2" charset="-122"/>
                <a:ea typeface="SimSun" panose="02010600030101010101" pitchFamily="2" charset="-122"/>
              </a:endParaRPr>
            </a:p>
          </p:txBody>
        </p:sp>
        <p:sp>
          <p:nvSpPr>
            <p:cNvPr id="27" name="左矢印 20">
              <a:extLst>
                <a:ext uri="{FF2B5EF4-FFF2-40B4-BE49-F238E27FC236}">
                  <a16:creationId xmlns:a16="http://schemas.microsoft.com/office/drawing/2014/main" id="{48A77534-705C-42FD-8051-DFD859DF1C57}"/>
                </a:ext>
              </a:extLst>
            </p:cNvPr>
            <p:cNvSpPr/>
            <p:nvPr/>
          </p:nvSpPr>
          <p:spPr>
            <a:xfrm rot="20118823" flipV="1">
              <a:off x="3177109" y="4353006"/>
              <a:ext cx="503237"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SimSun" panose="02010600030101010101" pitchFamily="2" charset="-122"/>
                <a:ea typeface="SimSun" panose="02010600030101010101" pitchFamily="2" charset="-122"/>
              </a:endParaRPr>
            </a:p>
          </p:txBody>
        </p:sp>
        <p:sp>
          <p:nvSpPr>
            <p:cNvPr id="28" name="左矢印 21">
              <a:extLst>
                <a:ext uri="{FF2B5EF4-FFF2-40B4-BE49-F238E27FC236}">
                  <a16:creationId xmlns:a16="http://schemas.microsoft.com/office/drawing/2014/main" id="{905E2ECE-C35C-48E1-98BF-D00B0E4C4135}"/>
                </a:ext>
              </a:extLst>
            </p:cNvPr>
            <p:cNvSpPr/>
            <p:nvPr/>
          </p:nvSpPr>
          <p:spPr>
            <a:xfrm rot="20118823" flipH="1">
              <a:off x="5664912" y="3644253"/>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SimSun" panose="02010600030101010101" pitchFamily="2" charset="-122"/>
                <a:ea typeface="SimSun" panose="02010600030101010101" pitchFamily="2" charset="-122"/>
              </a:endParaRPr>
            </a:p>
          </p:txBody>
        </p:sp>
        <p:sp>
          <p:nvSpPr>
            <p:cNvPr id="29" name="左矢印 22">
              <a:extLst>
                <a:ext uri="{FF2B5EF4-FFF2-40B4-BE49-F238E27FC236}">
                  <a16:creationId xmlns:a16="http://schemas.microsoft.com/office/drawing/2014/main" id="{0FFC8CEB-BD14-44DD-90A7-9DE9C3163EFC}"/>
                </a:ext>
              </a:extLst>
            </p:cNvPr>
            <p:cNvSpPr/>
            <p:nvPr/>
          </p:nvSpPr>
          <p:spPr>
            <a:xfrm rot="1481177" flipH="1" flipV="1">
              <a:off x="5186501" y="4377526"/>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SimSun" panose="02010600030101010101" pitchFamily="2" charset="-122"/>
                <a:ea typeface="SimSun" panose="02010600030101010101" pitchFamily="2" charset="-122"/>
              </a:endParaRPr>
            </a:p>
          </p:txBody>
        </p:sp>
        <p:sp>
          <p:nvSpPr>
            <p:cNvPr id="30" name="左矢印 23">
              <a:extLst>
                <a:ext uri="{FF2B5EF4-FFF2-40B4-BE49-F238E27FC236}">
                  <a16:creationId xmlns:a16="http://schemas.microsoft.com/office/drawing/2014/main" id="{49287525-9062-47B0-BB44-BF30A79756BC}"/>
                </a:ext>
              </a:extLst>
            </p:cNvPr>
            <p:cNvSpPr/>
            <p:nvPr/>
          </p:nvSpPr>
          <p:spPr>
            <a:xfrm rot="16200000">
              <a:off x="4285748" y="4605418"/>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SimSun" panose="02010600030101010101" pitchFamily="2" charset="-122"/>
                <a:ea typeface="SimSun" panose="02010600030101010101" pitchFamily="2" charset="-122"/>
              </a:endParaRPr>
            </a:p>
          </p:txBody>
        </p:sp>
      </p:grpSp>
      <p:sp>
        <p:nvSpPr>
          <p:cNvPr id="2" name="正方形/長方形 1">
            <a:extLst>
              <a:ext uri="{FF2B5EF4-FFF2-40B4-BE49-F238E27FC236}">
                <a16:creationId xmlns:a16="http://schemas.microsoft.com/office/drawing/2014/main" id="{81C188FB-0380-492D-95F3-3079E221C665}"/>
              </a:ext>
            </a:extLst>
          </p:cNvPr>
          <p:cNvSpPr/>
          <p:nvPr/>
        </p:nvSpPr>
        <p:spPr>
          <a:xfrm>
            <a:off x="539552" y="332656"/>
            <a:ext cx="8208912" cy="819455"/>
          </a:xfrm>
          <a:prstGeom prst="rect">
            <a:avLst/>
          </a:prstGeom>
        </p:spPr>
        <p:txBody>
          <a:bodyPr wrap="square" rtlCol="0">
            <a:spAutoFit/>
          </a:bodyPr>
          <a:lstStyle/>
          <a:p>
            <a:pPr algn="just" rtl="0" fontAlgn="auto">
              <a:lnSpc>
                <a:spcPct val="150000"/>
              </a:lnSpc>
              <a:spcBef>
                <a:spcPts val="0"/>
              </a:spcBef>
              <a:spcAft>
                <a:spcPts val="0"/>
              </a:spcAft>
              <a:defRPr/>
            </a:pPr>
            <a:r>
              <a:rPr lang="zh-hans" b="1" dirty="0">
                <a:solidFill>
                  <a:srgbClr val="C00000"/>
                </a:solidFill>
                <a:latin typeface="SimSun" panose="02010600030101010101" pitchFamily="2" charset="-122"/>
                <a:ea typeface="SimSun" panose="02010600030101010101" pitchFamily="2" charset="-122"/>
                <a:cs typeface="メイリオ" pitchFamily="50" charset="-128"/>
              </a:rPr>
              <a:t>○ 如果5S做得不充分……</a:t>
            </a:r>
            <a:r>
              <a:rPr lang="zh-hans" sz="1600" b="1" dirty="0">
                <a:solidFill>
                  <a:srgbClr val="C00000"/>
                </a:solidFill>
                <a:latin typeface="SimSun" panose="02010600030101010101" pitchFamily="2" charset="-122"/>
                <a:ea typeface="SimSun" panose="02010600030101010101" pitchFamily="2" charset="-122"/>
                <a:cs typeface="メイリオ" pitchFamily="50" charset="-128"/>
              </a:rPr>
              <a:t>	</a:t>
            </a:r>
          </a:p>
          <a:p>
            <a:pPr algn="just" rtl="0" fontAlgn="auto">
              <a:lnSpc>
                <a:spcPct val="150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5S做得不充分会产生如下各种不良影响。请务必实行。</a:t>
            </a:r>
            <a:endParaRPr lang="en-US" altLang="ja-JP" sz="1600" dirty="0">
              <a:latin typeface="SimSun" panose="02010600030101010101" pitchFamily="2" charset="-122"/>
              <a:ea typeface="SimSun" panose="02010600030101010101" pitchFamily="2" charset="-122"/>
              <a:cs typeface="メイリオ" pitchFamily="50" charset="-128"/>
            </a:endParaRPr>
          </a:p>
        </p:txBody>
      </p:sp>
      <p:sp>
        <p:nvSpPr>
          <p:cNvPr id="4" name="スライド番号プレースホルダー 3"/>
          <p:cNvSpPr>
            <a:spLocks noGrp="1"/>
          </p:cNvSpPr>
          <p:nvPr>
            <p:ph type="sldNum" sz="quarter" idx="12"/>
          </p:nvPr>
        </p:nvSpPr>
        <p:spPr>
          <a:xfrm>
            <a:off x="3563888"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12</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761900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395535" y="1675361"/>
            <a:ext cx="8519949" cy="4628203"/>
            <a:chOff x="467544" y="858466"/>
            <a:chExt cx="8136904" cy="6505509"/>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zh-hans" sz="1600">
                  <a:solidFill>
                    <a:prstClr val="black"/>
                  </a:solidFill>
                  <a:latin typeface="SimSun" panose="02010600030101010101" pitchFamily="2" charset="-122"/>
                  <a:ea typeface="SimSun" panose="02010600030101010101" pitchFamily="2" charset="-122"/>
                  <a:cs typeface="メイリオ" pitchFamily="50" charset="-128"/>
                </a:rPr>
                <a:t>　针对制造业的劳动事故，请实施以下安全要点。</a:t>
              </a:r>
              <a:endParaRPr lang="en-US" altLang="ja-JP" sz="1600">
                <a:solidFill>
                  <a:prstClr val="black"/>
                </a:solidFill>
                <a:latin typeface="SimSun" panose="02010600030101010101" pitchFamily="2" charset="-122"/>
                <a:ea typeface="SimSun" panose="02010600030101010101" pitchFamily="2" charset="-122"/>
                <a:cs typeface="メイリオ" pitchFamily="50" charset="-128"/>
              </a:endParaRPr>
            </a:p>
          </p:txBody>
        </p:sp>
        <p:sp>
          <p:nvSpPr>
            <p:cNvPr id="6" name="正方形/長方形 5"/>
            <p:cNvSpPr/>
            <p:nvPr/>
          </p:nvSpPr>
          <p:spPr>
            <a:xfrm>
              <a:off x="467544" y="858466"/>
              <a:ext cx="8136904" cy="6505509"/>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rtlCol="0"/>
            <a:lstStyle/>
            <a:p>
              <a:pPr rtl="0">
                <a:lnSpc>
                  <a:spcPct val="125000"/>
                </a:lnSpc>
                <a:spcBef>
                  <a:spcPts val="600"/>
                </a:spcBef>
                <a:defRPr/>
              </a:pPr>
              <a:r>
                <a:rPr lang="zh-hans" sz="1600">
                  <a:solidFill>
                    <a:srgbClr val="0000CC"/>
                  </a:solidFill>
                  <a:latin typeface="SimSun" panose="02010600030101010101" pitchFamily="2" charset="-122"/>
                  <a:ea typeface="SimSun" panose="02010600030101010101" pitchFamily="2" charset="-122"/>
                  <a:cs typeface="メイリオ" pitchFamily="50" charset="-128"/>
                </a:rPr>
                <a:t>■ 工作人员应牢记安全操作！</a:t>
              </a:r>
              <a:endParaRPr lang="en-US" altLang="ja-JP" sz="1600" dirty="0">
                <a:solidFill>
                  <a:srgbClr val="0000CC"/>
                </a:solidFill>
                <a:latin typeface="SimSun" panose="02010600030101010101" pitchFamily="2" charset="-122"/>
                <a:ea typeface="SimSun" panose="02010600030101010101" pitchFamily="2" charset="-122"/>
                <a:cs typeface="メイリオ" pitchFamily="50" charset="-128"/>
              </a:endParaRPr>
            </a:p>
            <a:p>
              <a:pPr rtl="0">
                <a:lnSpc>
                  <a:spcPct val="125000"/>
                </a:lnSpc>
                <a:defRPr/>
              </a:pPr>
              <a:r>
                <a:rPr lang="zh-hans" sz="1600">
                  <a:solidFill>
                    <a:prstClr val="black"/>
                  </a:solidFill>
                  <a:latin typeface="SimSun" panose="02010600030101010101" pitchFamily="2" charset="-122"/>
                  <a:ea typeface="SimSun" panose="02010600030101010101" pitchFamily="2" charset="-122"/>
                  <a:cs typeface="メイリオ" pitchFamily="50" charset="-128"/>
                </a:rPr>
                <a:t>　　在排放源设施内等也有独自一人操作的情况，请自觉</a:t>
              </a:r>
              <a:endParaRPr lang="en-US" altLang="ja-JP" sz="1600" dirty="0">
                <a:solidFill>
                  <a:prstClr val="black"/>
                </a:solidFill>
                <a:latin typeface="SimSun" panose="02010600030101010101" pitchFamily="2" charset="-122"/>
                <a:ea typeface="SimSun" panose="02010600030101010101" pitchFamily="2" charset="-122"/>
                <a:cs typeface="メイリオ" pitchFamily="50" charset="-128"/>
              </a:endParaRPr>
            </a:p>
            <a:p>
              <a:pPr rtl="0">
                <a:lnSpc>
                  <a:spcPct val="125000"/>
                </a:lnSpc>
                <a:defRPr/>
              </a:pPr>
              <a:r>
                <a:rPr lang="zh-hans" sz="1600">
                  <a:solidFill>
                    <a:prstClr val="black"/>
                  </a:solidFill>
                  <a:latin typeface="SimSun" panose="02010600030101010101" pitchFamily="2" charset="-122"/>
                  <a:ea typeface="SimSun" panose="02010600030101010101" pitchFamily="2" charset="-122"/>
                  <a:cs typeface="メイリオ" pitchFamily="50" charset="-128"/>
                </a:rPr>
                <a:t>　并遵守安全的操作方法。</a:t>
              </a:r>
              <a:endParaRPr lang="en-US" altLang="ja-JP" sz="1600" dirty="0">
                <a:solidFill>
                  <a:prstClr val="black"/>
                </a:solidFill>
                <a:latin typeface="SimSun" panose="02010600030101010101" pitchFamily="2" charset="-122"/>
                <a:ea typeface="SimSun" panose="02010600030101010101" pitchFamily="2" charset="-122"/>
                <a:cs typeface="メイリオ" pitchFamily="50" charset="-128"/>
              </a:endParaRPr>
            </a:p>
            <a:p>
              <a:pPr rtl="0">
                <a:lnSpc>
                  <a:spcPct val="125000"/>
                </a:lnSpc>
                <a:spcBef>
                  <a:spcPts val="600"/>
                </a:spcBef>
                <a:defRPr/>
              </a:pPr>
              <a:r>
                <a:rPr lang="zh-hans" sz="1600">
                  <a:solidFill>
                    <a:srgbClr val="0000CC"/>
                  </a:solidFill>
                  <a:latin typeface="SimSun" panose="02010600030101010101" pitchFamily="2" charset="-122"/>
                  <a:ea typeface="SimSun" panose="02010600030101010101" pitchFamily="2" charset="-122"/>
                  <a:cs typeface="メイリオ" pitchFamily="50" charset="-128"/>
                </a:rPr>
                <a:t>■ 输送机的货物堵塞、检查和修理，要在停止运行后再进行！</a:t>
              </a:r>
            </a:p>
            <a:p>
              <a:pPr rtl="0">
                <a:lnSpc>
                  <a:spcPct val="125000"/>
                </a:lnSpc>
                <a:defRPr/>
              </a:pPr>
              <a:r>
                <a:rPr lang="zh-hans" sz="1600">
                  <a:solidFill>
                    <a:prstClr val="black"/>
                  </a:solidFill>
                  <a:latin typeface="SimSun" panose="02010600030101010101" pitchFamily="2" charset="-122"/>
                  <a:ea typeface="SimSun" panose="02010600030101010101" pitchFamily="2" charset="-122"/>
                  <a:cs typeface="メイリオ" pitchFamily="50" charset="-128"/>
                </a:rPr>
                <a:t>　・ 在处理、修理或检查货物堵塞之前，要在保证停止输送机后再进行。</a:t>
              </a:r>
            </a:p>
            <a:p>
              <a:pPr rtl="0">
                <a:lnSpc>
                  <a:spcPct val="125000"/>
                </a:lnSpc>
                <a:defRPr/>
              </a:pPr>
              <a:r>
                <a:rPr lang="zh-hans" sz="1600">
                  <a:solidFill>
                    <a:prstClr val="black"/>
                  </a:solidFill>
                  <a:latin typeface="SimSun" panose="02010600030101010101" pitchFamily="2" charset="-122"/>
                  <a:ea typeface="SimSun" panose="02010600030101010101" pitchFamily="2" charset="-122"/>
                  <a:cs typeface="メイリオ" pitchFamily="50" charset="-128"/>
                </a:rPr>
                <a:t>　・ 不要跨越输送机。　</a:t>
              </a:r>
            </a:p>
            <a:p>
              <a:pPr rtl="0">
                <a:lnSpc>
                  <a:spcPct val="125000"/>
                </a:lnSpc>
                <a:spcBef>
                  <a:spcPts val="600"/>
                </a:spcBef>
                <a:defRPr/>
              </a:pPr>
              <a:r>
                <a:rPr lang="zh-hans" sz="1600">
                  <a:solidFill>
                    <a:srgbClr val="0000CC"/>
                  </a:solidFill>
                  <a:latin typeface="SimSun" panose="02010600030101010101" pitchFamily="2" charset="-122"/>
                  <a:ea typeface="SimSun" panose="02010600030101010101" pitchFamily="2" charset="-122"/>
                  <a:cs typeface="メイリオ" pitchFamily="50" charset="-128"/>
                </a:rPr>
                <a:t>■ 在设施内通行时，注意避免碰撞重型机械和叉车！</a:t>
              </a:r>
            </a:p>
            <a:p>
              <a:pPr rtl="0">
                <a:lnSpc>
                  <a:spcPct val="125000"/>
                </a:lnSpc>
                <a:defRPr/>
              </a:pPr>
              <a:r>
                <a:rPr lang="zh-hans" sz="1600">
                  <a:solidFill>
                    <a:prstClr val="black"/>
                  </a:solidFill>
                  <a:latin typeface="SimSun" panose="02010600030101010101" pitchFamily="2" charset="-122"/>
                  <a:ea typeface="SimSun" panose="02010600030101010101" pitchFamily="2" charset="-122"/>
                  <a:cs typeface="メイリオ" pitchFamily="50" charset="-128"/>
                </a:rPr>
                <a:t>　・ 在安全通道内行走。</a:t>
              </a:r>
            </a:p>
            <a:p>
              <a:pPr rtl="0">
                <a:lnSpc>
                  <a:spcPct val="125000"/>
                </a:lnSpc>
                <a:defRPr/>
              </a:pPr>
              <a:r>
                <a:rPr lang="zh-hans" sz="1600">
                  <a:solidFill>
                    <a:prstClr val="black"/>
                  </a:solidFill>
                  <a:latin typeface="SimSun" panose="02010600030101010101" pitchFamily="2" charset="-122"/>
                  <a:ea typeface="SimSun" panose="02010600030101010101" pitchFamily="2" charset="-122"/>
                  <a:cs typeface="メイリオ" pitchFamily="50" charset="-128"/>
                </a:rPr>
                <a:t>　・ 不要突然从货物后面出现。</a:t>
              </a:r>
              <a:endParaRPr lang="en-US" altLang="ja-JP" sz="1600" dirty="0">
                <a:solidFill>
                  <a:prstClr val="black"/>
                </a:solidFill>
                <a:latin typeface="SimSun" panose="02010600030101010101" pitchFamily="2" charset="-122"/>
                <a:ea typeface="SimSun" panose="02010600030101010101" pitchFamily="2" charset="-122"/>
                <a:cs typeface="メイリオ" pitchFamily="50" charset="-128"/>
              </a:endParaRPr>
            </a:p>
            <a:p>
              <a:pPr rtl="0">
                <a:lnSpc>
                  <a:spcPct val="125000"/>
                </a:lnSpc>
                <a:spcBef>
                  <a:spcPts val="600"/>
                </a:spcBef>
                <a:defRPr/>
              </a:pPr>
              <a:r>
                <a:rPr lang="zh-hans" sz="1600">
                  <a:solidFill>
                    <a:srgbClr val="0000CC"/>
                  </a:solidFill>
                  <a:latin typeface="SimSun" panose="02010600030101010101" pitchFamily="2" charset="-122"/>
                  <a:ea typeface="SimSun" panose="02010600030101010101" pitchFamily="2" charset="-122"/>
                  <a:cs typeface="メイリオ" pitchFamily="50" charset="-128"/>
                </a:rPr>
                <a:t>■ 重型机械驾驶员避免与行人等碰撞！</a:t>
              </a:r>
            </a:p>
            <a:p>
              <a:pPr rtl="0">
                <a:lnSpc>
                  <a:spcPct val="125000"/>
                </a:lnSpc>
                <a:defRPr/>
              </a:pPr>
              <a:r>
                <a:rPr lang="zh-hans" sz="1600">
                  <a:solidFill>
                    <a:prstClr val="black"/>
                  </a:solidFill>
                  <a:latin typeface="SimSun" panose="02010600030101010101" pitchFamily="2" charset="-122"/>
                  <a:ea typeface="SimSun" panose="02010600030101010101" pitchFamily="2" charset="-122"/>
                  <a:cs typeface="メイリオ" pitchFamily="50" charset="-128"/>
                </a:rPr>
                <a:t>　・ 即使停车状态中的重型机械开始移动，也不要上车或试图停止。</a:t>
              </a:r>
            </a:p>
            <a:p>
              <a:pPr rtl="0">
                <a:lnSpc>
                  <a:spcPct val="125000"/>
                </a:lnSpc>
                <a:defRPr/>
              </a:pPr>
              <a:r>
                <a:rPr lang="zh-hans" sz="1600">
                  <a:solidFill>
                    <a:prstClr val="black"/>
                  </a:solidFill>
                  <a:latin typeface="SimSun" panose="02010600030101010101" pitchFamily="2" charset="-122"/>
                  <a:ea typeface="SimSun" panose="02010600030101010101" pitchFamily="2" charset="-122"/>
                  <a:cs typeface="メイリオ" pitchFamily="50" charset="-128"/>
                </a:rPr>
                <a:t>　・ 不要从驾驶席探出身体。</a:t>
              </a:r>
            </a:p>
            <a:p>
              <a:pPr rtl="0">
                <a:lnSpc>
                  <a:spcPct val="125000"/>
                </a:lnSpc>
                <a:defRPr/>
              </a:pPr>
              <a:r>
                <a:rPr lang="zh-hans" sz="1600">
                  <a:solidFill>
                    <a:prstClr val="black"/>
                  </a:solidFill>
                  <a:latin typeface="SimSun" panose="02010600030101010101" pitchFamily="2" charset="-122"/>
                  <a:ea typeface="SimSun" panose="02010600030101010101" pitchFamily="2" charset="-122"/>
                  <a:cs typeface="メイリオ" pitchFamily="50" charset="-128"/>
                </a:rPr>
                <a:t>　・ 重型机械上装载货物前进时，注意不要与行人碰撞。</a:t>
              </a:r>
            </a:p>
            <a:p>
              <a:pPr rtl="0">
                <a:lnSpc>
                  <a:spcPct val="125000"/>
                </a:lnSpc>
                <a:defRPr/>
              </a:pPr>
              <a:endParaRPr lang="en-US" altLang="ja-JP" sz="1600" dirty="0">
                <a:solidFill>
                  <a:srgbClr val="C00000"/>
                </a:solidFill>
                <a:latin typeface="SimSun" panose="02010600030101010101" pitchFamily="2" charset="-122"/>
                <a:ea typeface="SimSun" panose="02010600030101010101" pitchFamily="2" charset="-122"/>
                <a:cs typeface="メイリオ" pitchFamily="50" charset="-128"/>
              </a:endParaRPr>
            </a:p>
            <a:p>
              <a:pPr rtl="0">
                <a:lnSpc>
                  <a:spcPct val="125000"/>
                </a:lnSpc>
                <a:defRPr/>
              </a:pPr>
              <a:endParaRPr lang="ja-JP" altLang="en-US" sz="1600" dirty="0">
                <a:solidFill>
                  <a:srgbClr val="C00000"/>
                </a:solidFill>
                <a:latin typeface="SimSun" panose="02010600030101010101" pitchFamily="2" charset="-122"/>
                <a:ea typeface="SimSun" panose="02010600030101010101" pitchFamily="2" charset="-122"/>
                <a:cs typeface="メイリオ" pitchFamily="50" charset="-128"/>
              </a:endParaRPr>
            </a:p>
          </p:txBody>
        </p:sp>
      </p:grpSp>
      <p:sp>
        <p:nvSpPr>
          <p:cNvPr id="9" name="正方形/長方形 8"/>
          <p:cNvSpPr/>
          <p:nvPr/>
        </p:nvSpPr>
        <p:spPr>
          <a:xfrm>
            <a:off x="404811" y="1144685"/>
            <a:ext cx="6327428" cy="369332"/>
          </a:xfrm>
          <a:prstGeom prst="rect">
            <a:avLst/>
          </a:prstGeom>
        </p:spPr>
        <p:txBody>
          <a:bodyPr wrap="square" rtlCol="0">
            <a:spAutoFit/>
          </a:bodyPr>
          <a:lstStyle/>
          <a:p>
            <a:pPr rtl="0">
              <a:defRPr/>
            </a:pPr>
            <a:r>
              <a:rPr lang="zh-hans" b="1">
                <a:solidFill>
                  <a:srgbClr val="C00000"/>
                </a:solidFill>
                <a:latin typeface="SimSun" panose="02010600030101010101" pitchFamily="2" charset="-122"/>
                <a:ea typeface="SimSun" panose="02010600030101010101" pitchFamily="2" charset="-122"/>
                <a:cs typeface="メイリオ" pitchFamily="50" charset="-128"/>
              </a:rPr>
              <a:t>（1）“被夹入/被卷入”事故预防的重点</a:t>
            </a:r>
            <a:endParaRPr lang="en-US" altLang="ja-JP" b="1" dirty="0">
              <a:solidFill>
                <a:srgbClr val="C00000"/>
              </a:solidFill>
              <a:latin typeface="SimSun" panose="02010600030101010101" pitchFamily="2" charset="-122"/>
              <a:ea typeface="SimSun" panose="02010600030101010101" pitchFamily="2" charset="-122"/>
              <a:cs typeface="メイリオ" pitchFamily="50" charset="-128"/>
            </a:endParaRPr>
          </a:p>
        </p:txBody>
      </p:sp>
      <p:pic>
        <p:nvPicPr>
          <p:cNvPr id="3" name="図 2">
            <a:extLst>
              <a:ext uri="{FF2B5EF4-FFF2-40B4-BE49-F238E27FC236}">
                <a16:creationId xmlns:a16="http://schemas.microsoft.com/office/drawing/2014/main" id="{6585637F-3A30-4C0A-BD0D-20602EA98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212" y="2512837"/>
            <a:ext cx="2448272" cy="1944216"/>
          </a:xfrm>
          <a:prstGeom prst="rect">
            <a:avLst/>
          </a:prstGeom>
        </p:spPr>
      </p:pic>
      <p:sp>
        <p:nvSpPr>
          <p:cNvPr id="7" name="Rectangle 10"/>
          <p:cNvSpPr>
            <a:spLocks noChangeArrowheads="1"/>
          </p:cNvSpPr>
          <p:nvPr/>
        </p:nvSpPr>
        <p:spPr bwMode="auto">
          <a:xfrm>
            <a:off x="404812" y="471041"/>
            <a:ext cx="6543451" cy="420787"/>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zh-hans" b="1">
                <a:solidFill>
                  <a:prstClr val="white"/>
                </a:solidFill>
                <a:latin typeface="SimSun" panose="02010600030101010101" pitchFamily="2" charset="-122"/>
                <a:ea typeface="SimSun" panose="02010600030101010101" pitchFamily="2" charset="-122"/>
                <a:cs typeface="Arial" charset="0"/>
              </a:rPr>
              <a:t>重点6 全员共同践行安全操作，保障工作场所安全！</a:t>
            </a:r>
            <a:endParaRPr lang="ja-JP" altLang="en-US" b="1">
              <a:solidFill>
                <a:prstClr val="white"/>
              </a:solidFill>
              <a:latin typeface="SimSun" panose="02010600030101010101" pitchFamily="2" charset="-122"/>
              <a:ea typeface="SimSun" panose="02010600030101010101" pitchFamily="2" charset="-122"/>
              <a:cs typeface="Arial" charset="0"/>
            </a:endParaRPr>
          </a:p>
        </p:txBody>
      </p:sp>
      <p:sp>
        <p:nvSpPr>
          <p:cNvPr id="2" name="スライド番号プレースホルダー 1"/>
          <p:cNvSpPr>
            <a:spLocks noGrp="1"/>
          </p:cNvSpPr>
          <p:nvPr>
            <p:ph type="sldNum" sz="quarter" idx="12"/>
          </p:nvPr>
        </p:nvSpPr>
        <p:spPr>
          <a:xfrm>
            <a:off x="3611486"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13</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890420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412403" y="692696"/>
            <a:ext cx="5887789" cy="1944216"/>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zh-hans" sz="1600" dirty="0">
                <a:solidFill>
                  <a:srgbClr val="0000CC"/>
                </a:solidFill>
                <a:latin typeface="SimSun" panose="02010600030101010101" pitchFamily="2" charset="-122"/>
                <a:ea typeface="SimSun" panose="02010600030101010101" pitchFamily="2" charset="-122"/>
                <a:cs typeface="メイリオ" pitchFamily="50" charset="-128"/>
              </a:rPr>
              <a:t>■事例②-1 </a:t>
            </a:r>
            <a:r>
              <a:rPr lang="zh-hans" sz="1600" dirty="0">
                <a:solidFill>
                  <a:prstClr val="black"/>
                </a:solidFill>
                <a:latin typeface="SimSun" panose="02010600030101010101" pitchFamily="2" charset="-122"/>
                <a:ea typeface="SimSun" panose="02010600030101010101" pitchFamily="2" charset="-122"/>
                <a:cs typeface="メイリオ" pitchFamily="50" charset="-128"/>
              </a:rPr>
              <a:t>用钢丝刷刮除附着在破碎机进料输送机改向滚筒部分的石膏粉时，在没有停止送料输送机的情况下操作。和钢丝刷一起从右臂开始至胸部附近，被卷入改向滚筒部分和输送机皮带之间。</a:t>
            </a:r>
          </a:p>
        </p:txBody>
      </p:sp>
      <p:sp>
        <p:nvSpPr>
          <p:cNvPr id="7" name="テキスト ボックス 6"/>
          <p:cNvSpPr txBox="1"/>
          <p:nvPr/>
        </p:nvSpPr>
        <p:spPr>
          <a:xfrm>
            <a:off x="476671" y="188640"/>
            <a:ext cx="5806653" cy="369332"/>
          </a:xfrm>
          <a:prstGeom prst="rect">
            <a:avLst/>
          </a:prstGeom>
          <a:noFill/>
        </p:spPr>
        <p:txBody>
          <a:bodyPr wrap="square" rtlCol="0">
            <a:spAutoFit/>
          </a:bodyPr>
          <a:lstStyle/>
          <a:p>
            <a:pPr rtl="0"/>
            <a:r>
              <a:rPr lang="zh-hans">
                <a:solidFill>
                  <a:srgbClr val="0000CC"/>
                </a:solidFill>
                <a:latin typeface="SimSun" panose="02010600030101010101" pitchFamily="2" charset="-122"/>
                <a:ea typeface="SimSun" panose="02010600030101010101" pitchFamily="2" charset="-122"/>
                <a:cs typeface="メイリオ" panose="020B0604030504040204" pitchFamily="50" charset="-128"/>
              </a:rPr>
              <a:t>【被夹入/被卷入事故的事例】</a:t>
            </a:r>
            <a:endParaRPr lang="ja-JP" altLang="en-US" dirty="0">
              <a:solidFill>
                <a:srgbClr val="0000CC"/>
              </a:solidFill>
              <a:latin typeface="SimSun" panose="02010600030101010101" pitchFamily="2" charset="-122"/>
              <a:ea typeface="SimSun" panose="02010600030101010101" pitchFamily="2" charset="-122"/>
              <a:cs typeface="メイリオ" panose="020B0604030504040204" pitchFamily="50" charset="-128"/>
            </a:endParaRPr>
          </a:p>
        </p:txBody>
      </p:sp>
      <p:pic>
        <p:nvPicPr>
          <p:cNvPr id="10" name="図 9">
            <a:extLst>
              <a:ext uri="{FF2B5EF4-FFF2-40B4-BE49-F238E27FC236}">
                <a16:creationId xmlns:a16="http://schemas.microsoft.com/office/drawing/2014/main" id="{DE707C8C-20B9-4318-9F4A-EC2DB7054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495" y="695907"/>
            <a:ext cx="2395985" cy="1796989"/>
          </a:xfrm>
          <a:prstGeom prst="rect">
            <a:avLst/>
          </a:prstGeom>
        </p:spPr>
      </p:pic>
      <p:sp>
        <p:nvSpPr>
          <p:cNvPr id="11" name="正方形/長方形 10">
            <a:extLst>
              <a:ext uri="{FF2B5EF4-FFF2-40B4-BE49-F238E27FC236}">
                <a16:creationId xmlns:a16="http://schemas.microsoft.com/office/drawing/2014/main" id="{70D2B55B-1169-40C0-86FD-637AF7F3764A}"/>
              </a:ext>
            </a:extLst>
          </p:cNvPr>
          <p:cNvSpPr/>
          <p:nvPr/>
        </p:nvSpPr>
        <p:spPr bwMode="auto">
          <a:xfrm>
            <a:off x="395536" y="2852936"/>
            <a:ext cx="5887789" cy="1585462"/>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zh-hans" sz="1600">
                <a:solidFill>
                  <a:srgbClr val="0000CC"/>
                </a:solidFill>
                <a:latin typeface="SimSun" panose="02010600030101010101" pitchFamily="2" charset="-122"/>
                <a:ea typeface="SimSun" panose="02010600030101010101" pitchFamily="2" charset="-122"/>
                <a:cs typeface="メイリオ" pitchFamily="50" charset="-128"/>
              </a:rPr>
              <a:t>■事例➁-2 </a:t>
            </a:r>
            <a:r>
              <a:rPr lang="zh-hans" sz="1600">
                <a:solidFill>
                  <a:prstClr val="black"/>
                </a:solidFill>
                <a:latin typeface="SimSun" panose="02010600030101010101" pitchFamily="2" charset="-122"/>
                <a:ea typeface="SimSun" panose="02010600030101010101" pitchFamily="2" charset="-122"/>
                <a:cs typeface="メイリオ" pitchFamily="50" charset="-128"/>
              </a:rPr>
              <a:t>由于在输送机移动时检查链条张力情况，导致身体被夹入正在输送机上移动的部件内。</a:t>
            </a:r>
          </a:p>
        </p:txBody>
      </p:sp>
      <p:pic>
        <p:nvPicPr>
          <p:cNvPr id="3" name="図 2">
            <a:extLst>
              <a:ext uri="{FF2B5EF4-FFF2-40B4-BE49-F238E27FC236}">
                <a16:creationId xmlns:a16="http://schemas.microsoft.com/office/drawing/2014/main" id="{D4DEBBA7-D233-446B-A1BD-3A91239AC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064" y="2852936"/>
            <a:ext cx="2448272" cy="1944216"/>
          </a:xfrm>
          <a:prstGeom prst="rect">
            <a:avLst/>
          </a:prstGeom>
        </p:spPr>
      </p:pic>
      <p:sp>
        <p:nvSpPr>
          <p:cNvPr id="12" name="正方形/長方形 11">
            <a:extLst>
              <a:ext uri="{FF2B5EF4-FFF2-40B4-BE49-F238E27FC236}">
                <a16:creationId xmlns:a16="http://schemas.microsoft.com/office/drawing/2014/main" id="{97E3BFAA-CB61-48C3-9C78-3D88FDEB6811}"/>
              </a:ext>
            </a:extLst>
          </p:cNvPr>
          <p:cNvSpPr/>
          <p:nvPr/>
        </p:nvSpPr>
        <p:spPr bwMode="auto">
          <a:xfrm>
            <a:off x="412403" y="4632083"/>
            <a:ext cx="5887789" cy="1729478"/>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fontAlgn="auto">
              <a:lnSpc>
                <a:spcPct val="150000"/>
              </a:lnSpc>
              <a:spcBef>
                <a:spcPts val="600"/>
              </a:spcBef>
              <a:spcAft>
                <a:spcPts val="0"/>
              </a:spcAft>
              <a:defRPr/>
            </a:pPr>
            <a:r>
              <a:rPr lang="zh-hans" sz="1600" dirty="0">
                <a:solidFill>
                  <a:srgbClr val="0000CC"/>
                </a:solidFill>
                <a:latin typeface="SimSun" panose="02010600030101010101" pitchFamily="2" charset="-122"/>
                <a:ea typeface="SimSun" panose="02010600030101010101" pitchFamily="2" charset="-122"/>
                <a:cs typeface="メイリオ" pitchFamily="50" charset="-128"/>
              </a:rPr>
              <a:t>■事例➁-3 </a:t>
            </a:r>
            <a:r>
              <a:rPr lang="zh-hans" sz="1600" dirty="0">
                <a:solidFill>
                  <a:schemeClr val="tx1"/>
                </a:solidFill>
                <a:latin typeface="SimSun" panose="02010600030101010101" pitchFamily="2" charset="-122"/>
                <a:ea typeface="SimSun" panose="02010600030101010101" pitchFamily="2" charset="-122"/>
                <a:cs typeface="メイリオ" pitchFamily="50" charset="-128"/>
              </a:rPr>
              <a:t>在进行垃圾回收车（自卸式垃圾车）的车辆检查时，由于要检查货物箱和后盖的连接部位，将后盖上升时，后盖突然下降，被夹入。</a:t>
            </a:r>
            <a:r>
              <a:rPr lang="zh-hans" sz="1600" dirty="0">
                <a:latin typeface="SimSun" panose="02010600030101010101" pitchFamily="2" charset="-122"/>
                <a:ea typeface="SimSun" panose="02010600030101010101" pitchFamily="2" charset="-122"/>
                <a:cs typeface="メイリオ" pitchFamily="50" charset="-128"/>
              </a:rPr>
              <a:t>与车辆碰撞，差点坠落到坑里。</a:t>
            </a:r>
            <a:endParaRPr lang="en-US" altLang="ja-JP" sz="1600" dirty="0">
              <a:solidFill>
                <a:schemeClr val="tx1"/>
              </a:solidFill>
              <a:latin typeface="SimSun" panose="02010600030101010101" pitchFamily="2" charset="-122"/>
              <a:ea typeface="SimSun" panose="02010600030101010101" pitchFamily="2" charset="-122"/>
              <a:cs typeface="メイリオ" pitchFamily="50" charset="-128"/>
            </a:endParaRPr>
          </a:p>
          <a:p>
            <a:pPr rtl="0" fontAlgn="auto">
              <a:lnSpc>
                <a:spcPct val="150000"/>
              </a:lnSpc>
              <a:spcBef>
                <a:spcPts val="600"/>
              </a:spcBef>
              <a:spcAft>
                <a:spcPts val="0"/>
              </a:spcAft>
              <a:defRPr/>
            </a:pPr>
            <a:endParaRPr lang="en-US" altLang="ja-JP" sz="1600" dirty="0">
              <a:solidFill>
                <a:schemeClr val="tx1"/>
              </a:solidFill>
              <a:latin typeface="SimSun" panose="02010600030101010101" pitchFamily="2" charset="-122"/>
              <a:ea typeface="SimSun" panose="02010600030101010101" pitchFamily="2" charset="-122"/>
              <a:cs typeface="メイリオ" pitchFamily="50" charset="-128"/>
            </a:endParaRPr>
          </a:p>
          <a:p>
            <a:pPr rtl="0" fontAlgn="auto">
              <a:lnSpc>
                <a:spcPct val="150000"/>
              </a:lnSpc>
              <a:spcBef>
                <a:spcPts val="0"/>
              </a:spcBef>
              <a:spcAft>
                <a:spcPts val="0"/>
              </a:spcAft>
              <a:defRPr/>
            </a:pPr>
            <a:endParaRPr lang="en-US" altLang="ja-JP" sz="1600" dirty="0">
              <a:solidFill>
                <a:schemeClr val="tx1"/>
              </a:solidFill>
              <a:latin typeface="SimSun" panose="02010600030101010101" pitchFamily="2" charset="-122"/>
              <a:ea typeface="SimSun" panose="02010600030101010101" pitchFamily="2" charset="-122"/>
              <a:cs typeface="メイリオ" pitchFamily="50" charset="-128"/>
            </a:endParaRPr>
          </a:p>
          <a:p>
            <a:pPr rtl="0" fontAlgn="auto">
              <a:lnSpc>
                <a:spcPct val="150000"/>
              </a:lnSpc>
              <a:spcBef>
                <a:spcPts val="0"/>
              </a:spcBef>
              <a:spcAft>
                <a:spcPts val="0"/>
              </a:spcAft>
              <a:defRPr/>
            </a:pPr>
            <a:endParaRPr lang="ja-JP" altLang="en-US" sz="1600" dirty="0">
              <a:solidFill>
                <a:schemeClr val="tx1"/>
              </a:solidFill>
              <a:latin typeface="SimSun" panose="02010600030101010101" pitchFamily="2" charset="-122"/>
              <a:ea typeface="SimSun" panose="02010600030101010101" pitchFamily="2" charset="-122"/>
              <a:cs typeface="メイリオ" pitchFamily="50" charset="-128"/>
            </a:endParaRPr>
          </a:p>
        </p:txBody>
      </p:sp>
      <p:pic>
        <p:nvPicPr>
          <p:cNvPr id="13" name="図 12">
            <a:extLst>
              <a:ext uri="{FF2B5EF4-FFF2-40B4-BE49-F238E27FC236}">
                <a16:creationId xmlns:a16="http://schemas.microsoft.com/office/drawing/2014/main" id="{E0E4BD55-DBAF-4D11-9CF8-DA352E242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9931" y="4581128"/>
            <a:ext cx="2395984" cy="1707139"/>
          </a:xfrm>
          <a:prstGeom prst="rect">
            <a:avLst/>
          </a:prstGeom>
        </p:spPr>
      </p:pic>
      <p:sp>
        <p:nvSpPr>
          <p:cNvPr id="2" name="スライド番号プレースホルダー 1"/>
          <p:cNvSpPr>
            <a:spLocks noGrp="1"/>
          </p:cNvSpPr>
          <p:nvPr>
            <p:ph type="sldNum" sz="quarter" idx="12"/>
          </p:nvPr>
        </p:nvSpPr>
        <p:spPr>
          <a:xfrm>
            <a:off x="3563888" y="6453336"/>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14</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89200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541338" y="1412776"/>
            <a:ext cx="8351142" cy="4536504"/>
            <a:chOff x="467544" y="858466"/>
            <a:chExt cx="8136904" cy="6505509"/>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zh-hans" sz="1600">
                  <a:latin typeface="SimSun" panose="02010600030101010101" pitchFamily="2" charset="-122"/>
                  <a:ea typeface="SimSun" panose="02010600030101010101" pitchFamily="2" charset="-122"/>
                  <a:cs typeface="メイリオ" pitchFamily="50" charset="-128"/>
                </a:rPr>
                <a:t>　针对制造业的劳动事故，请实施以下安全要点。</a:t>
              </a:r>
              <a:endParaRPr lang="en-US" altLang="ja-JP" sz="1600">
                <a:latin typeface="SimSun" panose="02010600030101010101" pitchFamily="2" charset="-122"/>
                <a:ea typeface="SimSun" panose="02010600030101010101" pitchFamily="2" charset="-122"/>
                <a:cs typeface="メイリオ" pitchFamily="50" charset="-128"/>
              </a:endParaRPr>
            </a:p>
          </p:txBody>
        </p:sp>
        <p:sp>
          <p:nvSpPr>
            <p:cNvPr id="6" name="正方形/長方形 5"/>
            <p:cNvSpPr/>
            <p:nvPr/>
          </p:nvSpPr>
          <p:spPr>
            <a:xfrm>
              <a:off x="467544" y="858466"/>
              <a:ext cx="8136904" cy="6505509"/>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rtlCol="0"/>
            <a:lstStyle/>
            <a:p>
              <a:pPr rtl="0" fontAlgn="auto">
                <a:lnSpc>
                  <a:spcPct val="125000"/>
                </a:lnSpc>
                <a:spcBef>
                  <a:spcPts val="600"/>
                </a:spcBef>
                <a:spcAft>
                  <a:spcPts val="0"/>
                </a:spcAft>
                <a:defRPr/>
              </a:pPr>
              <a:r>
                <a:rPr lang="zh-hans" sz="1600" dirty="0">
                  <a:solidFill>
                    <a:srgbClr val="0000CC"/>
                  </a:solidFill>
                  <a:latin typeface="SimSun" panose="02010600030101010101" pitchFamily="2" charset="-122"/>
                  <a:ea typeface="SimSun" panose="02010600030101010101" pitchFamily="2" charset="-122"/>
                  <a:cs typeface="メイリオ" pitchFamily="50" charset="-128"/>
                </a:rPr>
                <a:t>■ 工作人员应牢记安全操作！</a:t>
              </a:r>
              <a:endParaRPr lang="en-US" altLang="ja-JP" sz="1600" dirty="0">
                <a:solidFill>
                  <a:srgbClr val="0000CC"/>
                </a:solidFill>
                <a:latin typeface="SimSun" panose="02010600030101010101" pitchFamily="2" charset="-122"/>
                <a:ea typeface="SimSun" panose="02010600030101010101" pitchFamily="2" charset="-122"/>
                <a:cs typeface="メイリオ" pitchFamily="50" charset="-128"/>
              </a:endParaRPr>
            </a:p>
            <a:p>
              <a:pPr rtl="0" fontAlgn="auto">
                <a:lnSpc>
                  <a:spcPct val="125000"/>
                </a:lnSpc>
                <a:spcBef>
                  <a:spcPts val="0"/>
                </a:spcBef>
                <a:spcAft>
                  <a:spcPts val="0"/>
                </a:spcAft>
                <a:defRPr/>
              </a:pPr>
              <a:r>
                <a:rPr lang="zh-hans" sz="1600" dirty="0">
                  <a:solidFill>
                    <a:schemeClr val="tx1"/>
                  </a:solidFill>
                  <a:latin typeface="SimSun" panose="02010600030101010101" pitchFamily="2" charset="-122"/>
                  <a:ea typeface="SimSun" panose="02010600030101010101" pitchFamily="2" charset="-122"/>
                  <a:cs typeface="メイリオ" pitchFamily="50" charset="-128"/>
                </a:rPr>
                <a:t>　　在排放源设施内等也有独自一人操作的情况，请自觉</a:t>
              </a:r>
              <a:endParaRPr lang="en-US" altLang="ja-JP" sz="1600" dirty="0">
                <a:solidFill>
                  <a:schemeClr val="tx1"/>
                </a:solidFill>
                <a:latin typeface="SimSun" panose="02010600030101010101" pitchFamily="2" charset="-122"/>
                <a:ea typeface="SimSun" panose="02010600030101010101" pitchFamily="2" charset="-122"/>
                <a:cs typeface="メイリオ" pitchFamily="50" charset="-128"/>
              </a:endParaRPr>
            </a:p>
            <a:p>
              <a:pPr rtl="0" fontAlgn="auto">
                <a:lnSpc>
                  <a:spcPct val="125000"/>
                </a:lnSpc>
                <a:spcBef>
                  <a:spcPts val="0"/>
                </a:spcBef>
                <a:spcAft>
                  <a:spcPts val="0"/>
                </a:spcAft>
                <a:defRPr/>
              </a:pPr>
              <a:r>
                <a:rPr lang="zh-hans" sz="1600" dirty="0">
                  <a:solidFill>
                    <a:schemeClr val="tx1"/>
                  </a:solidFill>
                  <a:latin typeface="SimSun" panose="02010600030101010101" pitchFamily="2" charset="-122"/>
                  <a:ea typeface="SimSun" panose="02010600030101010101" pitchFamily="2" charset="-122"/>
                  <a:cs typeface="メイリオ" pitchFamily="50" charset="-128"/>
                </a:rPr>
                <a:t>　遵守安全的操作方法。</a:t>
              </a:r>
              <a:endParaRPr lang="en-US" altLang="ja-JP" sz="1600" dirty="0">
                <a:solidFill>
                  <a:srgbClr val="C00000"/>
                </a:solidFill>
                <a:latin typeface="SimSun" panose="02010600030101010101" pitchFamily="2" charset="-122"/>
                <a:ea typeface="SimSun" panose="02010600030101010101" pitchFamily="2" charset="-122"/>
                <a:cs typeface="メイリオ" pitchFamily="50" charset="-128"/>
              </a:endParaRPr>
            </a:p>
            <a:p>
              <a:pPr rtl="0" fontAlgn="auto">
                <a:lnSpc>
                  <a:spcPct val="125000"/>
                </a:lnSpc>
                <a:spcBef>
                  <a:spcPts val="600"/>
                </a:spcBef>
                <a:spcAft>
                  <a:spcPts val="0"/>
                </a:spcAft>
                <a:defRPr/>
              </a:pPr>
              <a:r>
                <a:rPr lang="zh-hans" sz="1600" dirty="0">
                  <a:solidFill>
                    <a:srgbClr val="0000CC"/>
                  </a:solidFill>
                  <a:latin typeface="SimSun" panose="02010600030101010101" pitchFamily="2" charset="-122"/>
                  <a:ea typeface="SimSun" panose="02010600030101010101" pitchFamily="2" charset="-122"/>
                  <a:cs typeface="メイリオ" pitchFamily="50" charset="-128"/>
                </a:rPr>
                <a:t>■ 避免站在载货部位的边缘上工作！ </a:t>
              </a:r>
              <a:endParaRPr lang="en-US" altLang="ja-JP" sz="1600" dirty="0">
                <a:solidFill>
                  <a:srgbClr val="0000CC"/>
                </a:solidFill>
                <a:latin typeface="SimSun" panose="02010600030101010101" pitchFamily="2" charset="-122"/>
                <a:ea typeface="SimSun" panose="02010600030101010101" pitchFamily="2" charset="-122"/>
                <a:cs typeface="メイリオ" pitchFamily="50" charset="-128"/>
              </a:endParaRPr>
            </a:p>
            <a:p>
              <a:pPr marL="182563" rtl="0" fontAlgn="auto">
                <a:lnSpc>
                  <a:spcPct val="125000"/>
                </a:lnSpc>
                <a:spcBef>
                  <a:spcPts val="0"/>
                </a:spcBef>
                <a:spcAft>
                  <a:spcPts val="0"/>
                </a:spcAft>
                <a:defRPr/>
              </a:pPr>
              <a:r>
                <a:rPr lang="zh-hans" sz="1600" spc="-50" dirty="0">
                  <a:solidFill>
                    <a:schemeClr val="tx1"/>
                  </a:solidFill>
                  <a:latin typeface="SimSun" panose="02010600030101010101" pitchFamily="2" charset="-122"/>
                  <a:ea typeface="SimSun" panose="02010600030101010101" pitchFamily="2" charset="-122"/>
                  <a:cs typeface="メイリオ" pitchFamily="50" charset="-128"/>
                </a:rPr>
                <a:t>　在载货部位上工作时，请通过在载货部位附近安装移动平台来避免在站在载货部位的边缘上工作。</a:t>
              </a:r>
              <a:endParaRPr lang="en-US" altLang="ja-JP" sz="1600" spc="-50" dirty="0">
                <a:solidFill>
                  <a:schemeClr val="tx1"/>
                </a:solidFill>
                <a:latin typeface="SimSun" panose="02010600030101010101" pitchFamily="2" charset="-122"/>
                <a:ea typeface="SimSun" panose="02010600030101010101" pitchFamily="2" charset="-122"/>
                <a:cs typeface="メイリオ" pitchFamily="50" charset="-128"/>
              </a:endParaRPr>
            </a:p>
            <a:p>
              <a:pPr rtl="0" fontAlgn="auto">
                <a:lnSpc>
                  <a:spcPct val="125000"/>
                </a:lnSpc>
                <a:spcBef>
                  <a:spcPts val="600"/>
                </a:spcBef>
                <a:spcAft>
                  <a:spcPts val="0"/>
                </a:spcAft>
                <a:defRPr/>
              </a:pPr>
              <a:r>
                <a:rPr lang="zh-hans" sz="1600" dirty="0">
                  <a:solidFill>
                    <a:srgbClr val="0000CC"/>
                  </a:solidFill>
                  <a:latin typeface="SimSun" panose="02010600030101010101" pitchFamily="2" charset="-122"/>
                  <a:ea typeface="SimSun" panose="02010600030101010101" pitchFamily="2" charset="-122"/>
                  <a:cs typeface="メイリオ" pitchFamily="50" charset="-128"/>
                </a:rPr>
                <a:t>■ 使用可升降至货车载货部位的设备！</a:t>
              </a:r>
              <a:endParaRPr lang="en-US" altLang="ja-JP" sz="1600" dirty="0">
                <a:solidFill>
                  <a:srgbClr val="0000CC"/>
                </a:solidFill>
                <a:latin typeface="SimSun" panose="02010600030101010101" pitchFamily="2" charset="-122"/>
                <a:ea typeface="SimSun" panose="02010600030101010101" pitchFamily="2" charset="-122"/>
                <a:cs typeface="メイリオ" pitchFamily="50" charset="-128"/>
              </a:endParaRPr>
            </a:p>
            <a:p>
              <a:pPr rtl="0" fontAlgn="auto">
                <a:lnSpc>
                  <a:spcPct val="125000"/>
                </a:lnSpc>
                <a:spcBef>
                  <a:spcPts val="0"/>
                </a:spcBef>
                <a:spcAft>
                  <a:spcPts val="0"/>
                </a:spcAft>
                <a:defRPr/>
              </a:pPr>
              <a:r>
                <a:rPr lang="zh-hans" sz="1600" dirty="0">
                  <a:solidFill>
                    <a:srgbClr val="0000CC"/>
                  </a:solidFill>
                  <a:latin typeface="SimSun" panose="02010600030101010101" pitchFamily="2" charset="-122"/>
                  <a:ea typeface="SimSun" panose="02010600030101010101" pitchFamily="2" charset="-122"/>
                  <a:cs typeface="メイリオ" pitchFamily="50" charset="-128"/>
                </a:rPr>
                <a:t>　　</a:t>
              </a:r>
              <a:r>
                <a:rPr lang="zh-hans" sz="1600" dirty="0">
                  <a:solidFill>
                    <a:schemeClr val="tx1"/>
                  </a:solidFill>
                  <a:latin typeface="SimSun" panose="02010600030101010101" pitchFamily="2" charset="-122"/>
                  <a:ea typeface="SimSun" panose="02010600030101010101" pitchFamily="2" charset="-122"/>
                  <a:cs typeface="メイリオ" pitchFamily="50" charset="-128"/>
                </a:rPr>
                <a:t>如果在排放源设施内时，请在获得排放源等的理解后再设置升降设备。</a:t>
              </a:r>
              <a:endParaRPr lang="en-US" altLang="ja-JP" sz="1600" dirty="0">
                <a:solidFill>
                  <a:schemeClr val="tx1"/>
                </a:solidFill>
                <a:latin typeface="SimSun" panose="02010600030101010101" pitchFamily="2" charset="-122"/>
                <a:ea typeface="SimSun" panose="02010600030101010101" pitchFamily="2" charset="-122"/>
                <a:cs typeface="メイリオ" pitchFamily="50" charset="-128"/>
              </a:endParaRPr>
            </a:p>
            <a:p>
              <a:pPr rtl="0" fontAlgn="auto">
                <a:lnSpc>
                  <a:spcPct val="125000"/>
                </a:lnSpc>
                <a:spcBef>
                  <a:spcPts val="0"/>
                </a:spcBef>
                <a:spcAft>
                  <a:spcPts val="0"/>
                </a:spcAft>
                <a:defRPr/>
              </a:pPr>
              <a:r>
                <a:rPr lang="zh-hans" sz="1600" dirty="0">
                  <a:solidFill>
                    <a:schemeClr val="tx1"/>
                  </a:solidFill>
                  <a:latin typeface="SimSun" panose="02010600030101010101" pitchFamily="2" charset="-122"/>
                  <a:ea typeface="SimSun" panose="02010600030101010101" pitchFamily="2" charset="-122"/>
                  <a:cs typeface="メイリオ" pitchFamily="50" charset="-128"/>
                </a:rPr>
                <a:t>　（照片③）</a:t>
              </a:r>
              <a:endParaRPr lang="en-US" altLang="ja-JP" sz="1600" dirty="0">
                <a:solidFill>
                  <a:srgbClr val="0000CC"/>
                </a:solidFill>
                <a:latin typeface="SimSun" panose="02010600030101010101" pitchFamily="2" charset="-122"/>
                <a:ea typeface="SimSun" panose="02010600030101010101" pitchFamily="2" charset="-122"/>
                <a:cs typeface="メイリオ" pitchFamily="50" charset="-128"/>
              </a:endParaRPr>
            </a:p>
            <a:p>
              <a:pPr rtl="0" fontAlgn="auto">
                <a:lnSpc>
                  <a:spcPct val="125000"/>
                </a:lnSpc>
                <a:spcBef>
                  <a:spcPts val="0"/>
                </a:spcBef>
                <a:spcAft>
                  <a:spcPts val="0"/>
                </a:spcAft>
                <a:defRPr/>
              </a:pPr>
              <a:r>
                <a:rPr lang="zh-hans" sz="1600" dirty="0">
                  <a:solidFill>
                    <a:srgbClr val="0000CC"/>
                  </a:solidFill>
                  <a:latin typeface="SimSun" panose="02010600030101010101" pitchFamily="2" charset="-122"/>
                  <a:ea typeface="SimSun" panose="02010600030101010101" pitchFamily="2" charset="-122"/>
                  <a:cs typeface="メイリオ" pitchFamily="50" charset="-128"/>
                </a:rPr>
                <a:t>■ 如果有安装了“防止坠落用器具”</a:t>
              </a:r>
              <a:r>
                <a:rPr lang="zh-hans" sz="1600" baseline="30000" dirty="0">
                  <a:solidFill>
                    <a:srgbClr val="C00000"/>
                  </a:solidFill>
                  <a:latin typeface="SimSun" panose="02010600030101010101" pitchFamily="2" charset="-122"/>
                  <a:ea typeface="SimSun" panose="02010600030101010101" pitchFamily="2" charset="-122"/>
                  <a:cs typeface="メイリオ" pitchFamily="50" charset="-128"/>
                </a:rPr>
                <a:t>※</a:t>
              </a:r>
              <a:r>
                <a:rPr lang="zh-hans" sz="1600" dirty="0">
                  <a:solidFill>
                    <a:srgbClr val="0000CC"/>
                  </a:solidFill>
                  <a:latin typeface="SimSun" panose="02010600030101010101" pitchFamily="2" charset="-122"/>
                  <a:ea typeface="SimSun" panose="02010600030101010101" pitchFamily="2" charset="-122"/>
                  <a:cs typeface="メイリオ" pitchFamily="50" charset="-128"/>
                </a:rPr>
                <a:t>的设备，必须使用。</a:t>
              </a:r>
              <a:endParaRPr lang="en-US" altLang="ja-JP" sz="1600" dirty="0">
                <a:solidFill>
                  <a:srgbClr val="0000CC"/>
                </a:solidFill>
                <a:latin typeface="SimSun" panose="02010600030101010101" pitchFamily="2" charset="-122"/>
                <a:ea typeface="SimSun" panose="02010600030101010101" pitchFamily="2" charset="-122"/>
                <a:cs typeface="メイリオ" pitchFamily="50" charset="-128"/>
              </a:endParaRPr>
            </a:p>
            <a:p>
              <a:pPr marL="182563" rtl="0" fontAlgn="auto">
                <a:lnSpc>
                  <a:spcPct val="125000"/>
                </a:lnSpc>
                <a:spcBef>
                  <a:spcPts val="0"/>
                </a:spcBef>
                <a:spcAft>
                  <a:spcPts val="0"/>
                </a:spcAft>
                <a:defRPr/>
              </a:pPr>
              <a:r>
                <a:rPr lang="zh-hans" sz="1600" dirty="0">
                  <a:solidFill>
                    <a:schemeClr val="tx1"/>
                  </a:solidFill>
                  <a:latin typeface="SimSun" panose="02010600030101010101" pitchFamily="2" charset="-122"/>
                  <a:ea typeface="SimSun" panose="02010600030101010101" pitchFamily="2" charset="-122"/>
                  <a:cs typeface="メイリオ" pitchFamily="50" charset="-128"/>
                </a:rPr>
                <a:t>　在装载在卡车上的废弃物等高处作业时，如果有安装“防止坠落用器具”的设备，必须使用防止坠落用器具。　（照片①、②）</a:t>
              </a:r>
              <a:endParaRPr lang="en-US" altLang="ja-JP" sz="1600" dirty="0">
                <a:solidFill>
                  <a:schemeClr val="tx1"/>
                </a:solidFill>
                <a:latin typeface="SimSun" panose="02010600030101010101" pitchFamily="2" charset="-122"/>
                <a:ea typeface="SimSun" panose="02010600030101010101" pitchFamily="2" charset="-122"/>
                <a:cs typeface="メイリオ" pitchFamily="50" charset="-128"/>
              </a:endParaRPr>
            </a:p>
            <a:p>
              <a:pPr marL="182563" rtl="0" fontAlgn="auto">
                <a:lnSpc>
                  <a:spcPct val="125000"/>
                </a:lnSpc>
                <a:spcBef>
                  <a:spcPts val="600"/>
                </a:spcBef>
                <a:spcAft>
                  <a:spcPts val="0"/>
                </a:spcAft>
                <a:defRPr/>
              </a:pPr>
              <a:r>
                <a:rPr lang="zh-hans" sz="1600" dirty="0">
                  <a:solidFill>
                    <a:srgbClr val="C00000"/>
                  </a:solidFill>
                  <a:latin typeface="SimSun" panose="02010600030101010101" pitchFamily="2" charset="-122"/>
                  <a:ea typeface="SimSun" panose="02010600030101010101" pitchFamily="2" charset="-122"/>
                  <a:cs typeface="メイリオ" pitchFamily="50" charset="-128"/>
                </a:rPr>
                <a:t>※ 因法律法规的修订，“安全带”的名称已更改为“防止坠落用器具”。（参照幻灯片9）</a:t>
              </a:r>
              <a:endParaRPr lang="en-US" altLang="ja-JP" sz="1600" dirty="0">
                <a:solidFill>
                  <a:srgbClr val="C00000"/>
                </a:solidFill>
                <a:latin typeface="SimSun" panose="02010600030101010101" pitchFamily="2" charset="-122"/>
                <a:ea typeface="SimSun" panose="02010600030101010101" pitchFamily="2" charset="-122"/>
                <a:cs typeface="メイリオ" pitchFamily="50" charset="-128"/>
              </a:endParaRPr>
            </a:p>
            <a:p>
              <a:pPr rtl="0" fontAlgn="auto">
                <a:lnSpc>
                  <a:spcPct val="125000"/>
                </a:lnSpc>
                <a:spcBef>
                  <a:spcPts val="0"/>
                </a:spcBef>
                <a:spcAft>
                  <a:spcPts val="0"/>
                </a:spcAft>
                <a:defRPr/>
              </a:pPr>
              <a:endParaRPr lang="ja-JP" altLang="en-US" sz="1600" dirty="0">
                <a:solidFill>
                  <a:srgbClr val="C00000"/>
                </a:solidFill>
                <a:latin typeface="SimSun" panose="02010600030101010101" pitchFamily="2" charset="-122"/>
                <a:ea typeface="SimSun" panose="02010600030101010101" pitchFamily="2" charset="-122"/>
                <a:cs typeface="メイリオ" pitchFamily="50" charset="-128"/>
              </a:endParaRPr>
            </a:p>
          </p:txBody>
        </p:sp>
      </p:grpSp>
      <p:pic>
        <p:nvPicPr>
          <p:cNvPr id="8" name="Picture 3" descr="C:\Users\mhu\SkyDrive\01厚労省委託H28\未熟練_陸運\マニュアル\HH資料\HH陸運(トラック転落)Gcolor.gif"/>
          <p:cNvPicPr>
            <a:picLocks noChangeAspect="1" noChangeArrowheads="1"/>
          </p:cNvPicPr>
          <p:nvPr/>
        </p:nvPicPr>
        <p:blipFill>
          <a:blip r:embed="rId2" cstate="print"/>
          <a:srcRect/>
          <a:stretch>
            <a:fillRect/>
          </a:stretch>
        </p:blipFill>
        <p:spPr bwMode="auto">
          <a:xfrm>
            <a:off x="7092280" y="1497927"/>
            <a:ext cx="1728192" cy="1355009"/>
          </a:xfrm>
          <a:prstGeom prst="rect">
            <a:avLst/>
          </a:prstGeom>
          <a:noFill/>
        </p:spPr>
      </p:pic>
      <p:sp>
        <p:nvSpPr>
          <p:cNvPr id="9" name="正方形/長方形 8"/>
          <p:cNvSpPr/>
          <p:nvPr/>
        </p:nvSpPr>
        <p:spPr>
          <a:xfrm>
            <a:off x="404812" y="971436"/>
            <a:ext cx="4926612" cy="369332"/>
          </a:xfrm>
          <a:prstGeom prst="rect">
            <a:avLst/>
          </a:prstGeom>
        </p:spPr>
        <p:txBody>
          <a:bodyPr wrap="square" rtlCol="0">
            <a:spAutoFit/>
          </a:bodyPr>
          <a:lstStyle/>
          <a:p>
            <a:pPr rtl="0" fontAlgn="auto">
              <a:spcBef>
                <a:spcPts val="0"/>
              </a:spcBef>
              <a:spcAft>
                <a:spcPts val="0"/>
              </a:spcAft>
              <a:defRPr/>
            </a:pPr>
            <a:r>
              <a:rPr lang="zh-hans" b="1">
                <a:solidFill>
                  <a:srgbClr val="C00000"/>
                </a:solidFill>
                <a:latin typeface="SimSun" panose="02010600030101010101" pitchFamily="2" charset="-122"/>
                <a:ea typeface="SimSun" panose="02010600030101010101" pitchFamily="2" charset="-122"/>
                <a:cs typeface="メイリオ" pitchFamily="50" charset="-128"/>
              </a:rPr>
              <a:t>（2）“坠落/跌落”事故预防的重点</a:t>
            </a:r>
            <a:endParaRPr lang="en-US" altLang="ja-JP" b="1" dirty="0">
              <a:solidFill>
                <a:srgbClr val="C00000"/>
              </a:solidFill>
              <a:latin typeface="SimSun" panose="02010600030101010101" pitchFamily="2" charset="-122"/>
              <a:ea typeface="SimSun" panose="02010600030101010101" pitchFamily="2" charset="-122"/>
              <a:cs typeface="メイリオ" pitchFamily="50" charset="-128"/>
            </a:endParaRPr>
          </a:p>
        </p:txBody>
      </p:sp>
      <p:sp>
        <p:nvSpPr>
          <p:cNvPr id="2" name="スライド番号プレースホルダー 1"/>
          <p:cNvSpPr>
            <a:spLocks noGrp="1"/>
          </p:cNvSpPr>
          <p:nvPr>
            <p:ph type="sldNum" sz="quarter" idx="12"/>
          </p:nvPr>
        </p:nvSpPr>
        <p:spPr>
          <a:xfrm>
            <a:off x="3662536"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15</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976587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3"/>
          <p:cNvGrpSpPr>
            <a:grpSpLocks noChangeAspect="1"/>
          </p:cNvGrpSpPr>
          <p:nvPr/>
        </p:nvGrpSpPr>
        <p:grpSpPr bwMode="auto">
          <a:xfrm>
            <a:off x="541337" y="962244"/>
            <a:ext cx="8423151" cy="5491092"/>
            <a:chOff x="467544" y="548680"/>
            <a:chExt cx="8136904" cy="4629314"/>
          </a:xfrm>
        </p:grpSpPr>
        <p:sp>
          <p:nvSpPr>
            <p:cNvPr id="4"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zh-hans" sz="1600">
                  <a:latin typeface="SimSun" panose="02010600030101010101" pitchFamily="2" charset="-122"/>
                  <a:ea typeface="SimSun" panose="02010600030101010101" pitchFamily="2" charset="-122"/>
                  <a:cs typeface="メイリオ" pitchFamily="50" charset="-128"/>
                </a:rPr>
                <a:t>　针对制造业的劳动事故，请实施以下安全要点。</a:t>
              </a:r>
              <a:endParaRPr lang="en-US" altLang="ja-JP" sz="1600">
                <a:latin typeface="SimSun" panose="02010600030101010101" pitchFamily="2" charset="-122"/>
                <a:ea typeface="SimSun" panose="02010600030101010101" pitchFamily="2" charset="-122"/>
                <a:cs typeface="メイリオ" pitchFamily="50" charset="-128"/>
              </a:endParaRPr>
            </a:p>
          </p:txBody>
        </p:sp>
        <p:sp>
          <p:nvSpPr>
            <p:cNvPr id="5" name="正方形/長方形 4"/>
            <p:cNvSpPr/>
            <p:nvPr/>
          </p:nvSpPr>
          <p:spPr>
            <a:xfrm>
              <a:off x="467544" y="548680"/>
              <a:ext cx="8136904" cy="4629314"/>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fontAlgn="auto">
                <a:spcBef>
                  <a:spcPts val="0"/>
                </a:spcBef>
                <a:spcAft>
                  <a:spcPts val="0"/>
                </a:spcAft>
                <a:defRPr/>
              </a:pPr>
              <a:endParaRPr lang="en-US" altLang="ja-JP" sz="1600" dirty="0">
                <a:solidFill>
                  <a:srgbClr val="C00000"/>
                </a:solidFill>
                <a:latin typeface="SimSun" panose="02010600030101010101" pitchFamily="2" charset="-122"/>
                <a:ea typeface="SimSun" panose="02010600030101010101" pitchFamily="2" charset="-122"/>
                <a:cs typeface="メイリオ" pitchFamily="50" charset="-128"/>
              </a:endParaRPr>
            </a:p>
            <a:p>
              <a:pPr rtl="0" fontAlgn="auto">
                <a:spcBef>
                  <a:spcPts val="0"/>
                </a:spcBef>
                <a:spcAft>
                  <a:spcPts val="0"/>
                </a:spcAft>
                <a:defRPr/>
              </a:pPr>
              <a:endParaRPr lang="ja-JP" altLang="en-US" sz="1600" dirty="0">
                <a:solidFill>
                  <a:srgbClr val="C00000"/>
                </a:solidFill>
                <a:latin typeface="SimSun" panose="02010600030101010101" pitchFamily="2" charset="-122"/>
                <a:ea typeface="SimSun" panose="02010600030101010101" pitchFamily="2" charset="-122"/>
                <a:cs typeface="メイリオ" pitchFamily="50" charset="-128"/>
              </a:endParaRPr>
            </a:p>
          </p:txBody>
        </p:sp>
      </p:grpSp>
      <p:sp>
        <p:nvSpPr>
          <p:cNvPr id="6" name="正方形/長方形 5"/>
          <p:cNvSpPr/>
          <p:nvPr/>
        </p:nvSpPr>
        <p:spPr>
          <a:xfrm>
            <a:off x="518611" y="458188"/>
            <a:ext cx="4926612" cy="369332"/>
          </a:xfrm>
          <a:prstGeom prst="rect">
            <a:avLst/>
          </a:prstGeom>
        </p:spPr>
        <p:txBody>
          <a:bodyPr wrap="square" rtlCol="0">
            <a:spAutoFit/>
          </a:bodyPr>
          <a:lstStyle/>
          <a:p>
            <a:pPr rtl="0" fontAlgn="auto">
              <a:spcBef>
                <a:spcPts val="0"/>
              </a:spcBef>
              <a:spcAft>
                <a:spcPts val="0"/>
              </a:spcAft>
              <a:defRPr/>
            </a:pPr>
            <a:r>
              <a:rPr lang="zh-hans">
                <a:solidFill>
                  <a:srgbClr val="0000CC"/>
                </a:solidFill>
                <a:latin typeface="SimSun" panose="02010600030101010101" pitchFamily="2" charset="-122"/>
                <a:ea typeface="SimSun" panose="02010600030101010101" pitchFamily="2" charset="-122"/>
                <a:cs typeface="メイリオ" pitchFamily="50" charset="-128"/>
              </a:rPr>
              <a:t>【预防坠落/跌落事故对策的事例】</a:t>
            </a:r>
          </a:p>
        </p:txBody>
      </p:sp>
      <p:sp>
        <p:nvSpPr>
          <p:cNvPr id="10" name="テキスト ボックス 9"/>
          <p:cNvSpPr txBox="1"/>
          <p:nvPr/>
        </p:nvSpPr>
        <p:spPr>
          <a:xfrm>
            <a:off x="5148064" y="5043433"/>
            <a:ext cx="3641106" cy="307777"/>
          </a:xfrm>
          <a:prstGeom prst="rect">
            <a:avLst/>
          </a:prstGeom>
          <a:noFill/>
        </p:spPr>
        <p:txBody>
          <a:bodyPr wrap="square" rtlCol="0">
            <a:spAutoFit/>
          </a:bodyPr>
          <a:lstStyle/>
          <a:p>
            <a:pPr algn="ctr" rtl="0"/>
            <a:r>
              <a:rPr lang="zh-hans" sz="1400" b="1" dirty="0">
                <a:latin typeface="SimSun" panose="02010600030101010101" pitchFamily="2" charset="-122"/>
                <a:ea typeface="SimSun" panose="02010600030101010101" pitchFamily="2" charset="-122"/>
              </a:rPr>
              <a:t>照片② 安装了防止坠落用器具的设备 </a:t>
            </a:r>
            <a:endParaRPr kumimoji="1" lang="ja-JP" altLang="en-US" sz="1400" b="1" dirty="0">
              <a:latin typeface="SimSun" panose="02010600030101010101" pitchFamily="2" charset="-122"/>
              <a:ea typeface="SimSun" panose="02010600030101010101" pitchFamily="2" charset="-122"/>
            </a:endParaRPr>
          </a:p>
        </p:txBody>
      </p:sp>
      <p:sp>
        <p:nvSpPr>
          <p:cNvPr id="11" name="テキスト ボックス 10"/>
          <p:cNvSpPr txBox="1"/>
          <p:nvPr/>
        </p:nvSpPr>
        <p:spPr>
          <a:xfrm>
            <a:off x="5439949" y="5826750"/>
            <a:ext cx="3641106" cy="307777"/>
          </a:xfrm>
          <a:prstGeom prst="rect">
            <a:avLst/>
          </a:prstGeom>
          <a:noFill/>
        </p:spPr>
        <p:txBody>
          <a:bodyPr wrap="square" rtlCol="0">
            <a:spAutoFit/>
          </a:bodyPr>
          <a:lstStyle/>
          <a:p>
            <a:pPr rtl="0"/>
            <a:r>
              <a:rPr lang="zh-hans" sz="1400" b="1" dirty="0">
                <a:latin typeface="SimSun" panose="02010600030101010101" pitchFamily="2" charset="-122"/>
                <a:ea typeface="SimSun" panose="02010600030101010101" pitchFamily="2" charset="-122"/>
              </a:rPr>
              <a:t>照片③ 可升降至卡车载货部位的设备</a:t>
            </a:r>
          </a:p>
        </p:txBody>
      </p:sp>
      <p:cxnSp>
        <p:nvCxnSpPr>
          <p:cNvPr id="13" name="直線矢印コネクタ 12"/>
          <p:cNvCxnSpPr>
            <a:cxnSpLocks/>
          </p:cNvCxnSpPr>
          <p:nvPr/>
        </p:nvCxnSpPr>
        <p:spPr>
          <a:xfrm flipV="1">
            <a:off x="6042358" y="4653136"/>
            <a:ext cx="0" cy="320341"/>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pic>
        <p:nvPicPr>
          <p:cNvPr id="14" name="Picture 4" descr="C:\Users\mhu\SkyDrive\01厚労省委託H28\未熟練_陸運\マニュアル\pics\昇降設備2.jpg">
            <a:extLst>
              <a:ext uri="{FF2B5EF4-FFF2-40B4-BE49-F238E27FC236}">
                <a16:creationId xmlns:a16="http://schemas.microsoft.com/office/drawing/2014/main" id="{925EABAE-FCAB-4EC5-ACCA-8D4654C1E095}"/>
              </a:ext>
            </a:extLst>
          </p:cNvPr>
          <p:cNvPicPr>
            <a:picLocks noChangeAspect="1" noChangeArrowheads="1"/>
          </p:cNvPicPr>
          <p:nvPr/>
        </p:nvPicPr>
        <p:blipFill>
          <a:blip r:embed="rId2" cstate="print"/>
          <a:srcRect/>
          <a:stretch>
            <a:fillRect/>
          </a:stretch>
        </p:blipFill>
        <p:spPr bwMode="auto">
          <a:xfrm>
            <a:off x="3851921" y="4973477"/>
            <a:ext cx="1440159" cy="1263835"/>
          </a:xfrm>
          <a:prstGeom prst="rect">
            <a:avLst/>
          </a:prstGeom>
          <a:noFill/>
        </p:spPr>
      </p:pic>
      <p:pic>
        <p:nvPicPr>
          <p:cNvPr id="17" name="図 16">
            <a:extLst>
              <a:ext uri="{FF2B5EF4-FFF2-40B4-BE49-F238E27FC236}">
                <a16:creationId xmlns:a16="http://schemas.microsoft.com/office/drawing/2014/main" id="{74A622E0-5BE5-486F-8C8C-14D2BB220D49}"/>
              </a:ext>
            </a:extLst>
          </p:cNvPr>
          <p:cNvPicPr>
            <a:picLocks noChangeAspect="1"/>
          </p:cNvPicPr>
          <p:nvPr/>
        </p:nvPicPr>
        <p:blipFill>
          <a:blip r:embed="rId3">
            <a:lum bright="20000" contrast="20000"/>
          </a:blip>
          <a:stretch>
            <a:fillRect/>
          </a:stretch>
        </p:blipFill>
        <p:spPr>
          <a:xfrm>
            <a:off x="3912691" y="1288825"/>
            <a:ext cx="4403725" cy="3295305"/>
          </a:xfrm>
          <a:prstGeom prst="rect">
            <a:avLst/>
          </a:prstGeom>
        </p:spPr>
      </p:pic>
      <p:pic>
        <p:nvPicPr>
          <p:cNvPr id="18" name="図 17">
            <a:extLst>
              <a:ext uri="{FF2B5EF4-FFF2-40B4-BE49-F238E27FC236}">
                <a16:creationId xmlns:a16="http://schemas.microsoft.com/office/drawing/2014/main" id="{CF592FC5-5D53-4D3D-8FDE-0F936EF7B5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649" y="1288825"/>
            <a:ext cx="2806239" cy="3741653"/>
          </a:xfrm>
          <a:prstGeom prst="rect">
            <a:avLst/>
          </a:prstGeom>
        </p:spPr>
      </p:pic>
      <p:sp>
        <p:nvSpPr>
          <p:cNvPr id="20" name="テキスト ボックス 19">
            <a:extLst>
              <a:ext uri="{FF2B5EF4-FFF2-40B4-BE49-F238E27FC236}">
                <a16:creationId xmlns:a16="http://schemas.microsoft.com/office/drawing/2014/main" id="{64AB1B12-8686-404F-93EC-E5EA82F5B34B}"/>
              </a:ext>
            </a:extLst>
          </p:cNvPr>
          <p:cNvSpPr txBox="1"/>
          <p:nvPr/>
        </p:nvSpPr>
        <p:spPr>
          <a:xfrm>
            <a:off x="240283" y="5158300"/>
            <a:ext cx="3672408" cy="307777"/>
          </a:xfrm>
          <a:prstGeom prst="rect">
            <a:avLst/>
          </a:prstGeom>
          <a:noFill/>
        </p:spPr>
        <p:txBody>
          <a:bodyPr wrap="square" rtlCol="0">
            <a:spAutoFit/>
          </a:bodyPr>
          <a:lstStyle/>
          <a:p>
            <a:pPr algn="ctr" rtl="0"/>
            <a:r>
              <a:rPr lang="zh-hans" sz="1400" b="1" dirty="0">
                <a:latin typeface="SimSun" panose="02010600030101010101" pitchFamily="2" charset="-122"/>
                <a:ea typeface="SimSun" panose="02010600030101010101" pitchFamily="2" charset="-122"/>
              </a:rPr>
              <a:t>照片① 安装了防止坠落用器具的设备 </a:t>
            </a:r>
          </a:p>
        </p:txBody>
      </p:sp>
      <p:sp>
        <p:nvSpPr>
          <p:cNvPr id="2" name="スライド番号プレースホルダー 1"/>
          <p:cNvSpPr>
            <a:spLocks noGrp="1"/>
          </p:cNvSpPr>
          <p:nvPr>
            <p:ph type="sldNum" sz="quarter" idx="12"/>
          </p:nvPr>
        </p:nvSpPr>
        <p:spPr>
          <a:xfrm>
            <a:off x="3635896"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16</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976587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476672" y="1041918"/>
            <a:ext cx="5768317" cy="1667002"/>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zh-hans">
                <a:solidFill>
                  <a:srgbClr val="0000CC"/>
                </a:solidFill>
                <a:latin typeface="SimSun" panose="02010600030101010101" pitchFamily="2" charset="-122"/>
                <a:ea typeface="SimSun" panose="02010600030101010101" pitchFamily="2" charset="-122"/>
                <a:cs typeface="メイリオ" pitchFamily="50" charset="-128"/>
              </a:rPr>
              <a:t>■事例①-1 </a:t>
            </a:r>
            <a:r>
              <a:rPr lang="zh-hans" sz="1600">
                <a:solidFill>
                  <a:prstClr val="black"/>
                </a:solidFill>
                <a:latin typeface="SimSun" panose="02010600030101010101" pitchFamily="2" charset="-122"/>
                <a:ea typeface="SimSun" panose="02010600030101010101" pitchFamily="2" charset="-122"/>
                <a:cs typeface="メイリオ" pitchFamily="50" charset="-128"/>
              </a:rPr>
              <a:t>引导倒车至垃圾倾倒坑的垃圾回收车到指定位置，在往后方后退的时候，与边上倒车而来的其他垃圾回收车发生碰撞，差点坠落到坑里。</a:t>
            </a:r>
            <a:r>
              <a:rPr lang="zh-hans">
                <a:solidFill>
                  <a:prstClr val="white"/>
                </a:solidFill>
                <a:latin typeface="SimSun" panose="02010600030101010101" pitchFamily="2" charset="-122"/>
                <a:ea typeface="SimSun" panose="02010600030101010101" pitchFamily="2" charset="-122"/>
                <a:cs typeface="メイリオ" pitchFamily="50" charset="-128"/>
              </a:rPr>
              <a:t>与垃圾回收车发生碰撞，差点坠落到坑里。</a:t>
            </a:r>
            <a:endParaRPr lang="en-US" altLang="ja-JP" dirty="0">
              <a:solidFill>
                <a:prstClr val="black"/>
              </a:solidFill>
              <a:latin typeface="SimSun" panose="02010600030101010101" pitchFamily="2" charset="-122"/>
              <a:ea typeface="SimSun" panose="02010600030101010101" pitchFamily="2" charset="-122"/>
              <a:cs typeface="メイリオ" pitchFamily="50" charset="-128"/>
            </a:endParaRPr>
          </a:p>
          <a:p>
            <a:pPr rtl="0">
              <a:lnSpc>
                <a:spcPct val="150000"/>
              </a:lnSpc>
              <a:spcBef>
                <a:spcPts val="600"/>
              </a:spcBef>
              <a:defRPr/>
            </a:pPr>
            <a:endParaRPr lang="en-US" altLang="ja-JP" dirty="0">
              <a:solidFill>
                <a:prstClr val="black"/>
              </a:solidFill>
              <a:latin typeface="SimSun" panose="02010600030101010101" pitchFamily="2" charset="-122"/>
              <a:ea typeface="SimSun" panose="02010600030101010101" pitchFamily="2" charset="-122"/>
              <a:cs typeface="メイリオ" pitchFamily="50" charset="-128"/>
            </a:endParaRPr>
          </a:p>
          <a:p>
            <a:pPr rtl="0">
              <a:lnSpc>
                <a:spcPct val="150000"/>
              </a:lnSpc>
              <a:defRPr/>
            </a:pPr>
            <a:endParaRPr lang="en-US" altLang="ja-JP" dirty="0">
              <a:solidFill>
                <a:prstClr val="black"/>
              </a:solidFill>
              <a:latin typeface="SimSun" panose="02010600030101010101" pitchFamily="2" charset="-122"/>
              <a:ea typeface="SimSun" panose="02010600030101010101" pitchFamily="2" charset="-122"/>
              <a:cs typeface="メイリオ" pitchFamily="50" charset="-128"/>
            </a:endParaRPr>
          </a:p>
          <a:p>
            <a:pPr rtl="0">
              <a:lnSpc>
                <a:spcPct val="150000"/>
              </a:lnSpc>
              <a:defRPr/>
            </a:pPr>
            <a:endParaRPr lang="ja-JP" altLang="en-US" dirty="0">
              <a:solidFill>
                <a:prstClr val="black"/>
              </a:solidFill>
              <a:latin typeface="SimSun" panose="02010600030101010101" pitchFamily="2" charset="-122"/>
              <a:ea typeface="SimSun" panose="02010600030101010101" pitchFamily="2" charset="-122"/>
              <a:cs typeface="メイリオ" pitchFamily="50" charset="-128"/>
            </a:endParaRPr>
          </a:p>
        </p:txBody>
      </p:sp>
      <p:sp>
        <p:nvSpPr>
          <p:cNvPr id="7" name="テキスト ボックス 6"/>
          <p:cNvSpPr txBox="1"/>
          <p:nvPr/>
        </p:nvSpPr>
        <p:spPr>
          <a:xfrm>
            <a:off x="476672" y="332656"/>
            <a:ext cx="4743400" cy="369332"/>
          </a:xfrm>
          <a:prstGeom prst="rect">
            <a:avLst/>
          </a:prstGeom>
          <a:noFill/>
        </p:spPr>
        <p:txBody>
          <a:bodyPr wrap="square" rtlCol="0">
            <a:spAutoFit/>
          </a:bodyPr>
          <a:lstStyle/>
          <a:p>
            <a:pPr rtl="0"/>
            <a:r>
              <a:rPr lang="zh-hans">
                <a:solidFill>
                  <a:srgbClr val="0000CC"/>
                </a:solidFill>
                <a:latin typeface="SimSun" panose="02010600030101010101" pitchFamily="2" charset="-122"/>
                <a:ea typeface="SimSun" panose="02010600030101010101" pitchFamily="2" charset="-122"/>
                <a:cs typeface="メイリオ" panose="020B0604030504040204" pitchFamily="50" charset="-128"/>
              </a:rPr>
              <a:t>【坠落/跌落事故的险兆/虚惊事例】</a:t>
            </a:r>
            <a:endParaRPr lang="ja-JP" altLang="en-US" dirty="0">
              <a:solidFill>
                <a:srgbClr val="0000CC"/>
              </a:solidFill>
              <a:latin typeface="SimSun" panose="02010600030101010101" pitchFamily="2" charset="-122"/>
              <a:ea typeface="SimSun" panose="02010600030101010101" pitchFamily="2" charset="-122"/>
              <a:cs typeface="メイリオ" panose="020B0604030504040204" pitchFamily="50" charset="-128"/>
            </a:endParaRPr>
          </a:p>
        </p:txBody>
      </p:sp>
      <p:pic>
        <p:nvPicPr>
          <p:cNvPr id="16" name="図 15">
            <a:extLst>
              <a:ext uri="{FF2B5EF4-FFF2-40B4-BE49-F238E27FC236}">
                <a16:creationId xmlns:a16="http://schemas.microsoft.com/office/drawing/2014/main" id="{C186091E-FBCA-48F4-A4A2-327ACB244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445" y="3486594"/>
            <a:ext cx="2555794" cy="1814614"/>
          </a:xfrm>
          <a:prstGeom prst="rect">
            <a:avLst/>
          </a:prstGeom>
        </p:spPr>
      </p:pic>
      <p:pic>
        <p:nvPicPr>
          <p:cNvPr id="17" name="図 16">
            <a:extLst>
              <a:ext uri="{FF2B5EF4-FFF2-40B4-BE49-F238E27FC236}">
                <a16:creationId xmlns:a16="http://schemas.microsoft.com/office/drawing/2014/main" id="{81AC09F6-2A21-4847-9939-5B400B1A3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2627" y="903123"/>
            <a:ext cx="1914259" cy="1914259"/>
          </a:xfrm>
          <a:prstGeom prst="rect">
            <a:avLst/>
          </a:prstGeom>
        </p:spPr>
      </p:pic>
      <p:sp>
        <p:nvSpPr>
          <p:cNvPr id="19" name="正方形/長方形 18">
            <a:extLst>
              <a:ext uri="{FF2B5EF4-FFF2-40B4-BE49-F238E27FC236}">
                <a16:creationId xmlns:a16="http://schemas.microsoft.com/office/drawing/2014/main" id="{97E3BFAA-CB61-48C3-9C78-3D88FDEB6811}"/>
              </a:ext>
            </a:extLst>
          </p:cNvPr>
          <p:cNvSpPr/>
          <p:nvPr/>
        </p:nvSpPr>
        <p:spPr bwMode="auto">
          <a:xfrm>
            <a:off x="412403" y="3411335"/>
            <a:ext cx="5832586" cy="2033889"/>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zh-hans" dirty="0">
                <a:solidFill>
                  <a:srgbClr val="0000CC"/>
                </a:solidFill>
                <a:latin typeface="SimSun" panose="02010600030101010101" pitchFamily="2" charset="-122"/>
                <a:ea typeface="SimSun" panose="02010600030101010101" pitchFamily="2" charset="-122"/>
                <a:cs typeface="メイリオ" pitchFamily="50" charset="-128"/>
              </a:rPr>
              <a:t>■事例①-2 </a:t>
            </a:r>
            <a:r>
              <a:rPr lang="zh-hans" sz="1600" dirty="0">
                <a:solidFill>
                  <a:prstClr val="black"/>
                </a:solidFill>
                <a:latin typeface="SimSun" panose="02010600030101010101" pitchFamily="2" charset="-122"/>
                <a:ea typeface="SimSun" panose="02010600030101010101" pitchFamily="2" charset="-122"/>
                <a:cs typeface="メイリオ" pitchFamily="50" charset="-128"/>
              </a:rPr>
              <a:t>在卡车上装载了25个装有废弃文件（1个15公斤）的纸板箱后，开始了铺设篷布工作。 在左侧铺好篷布后，为了给整体铺设篷布，脚在右侧货物和载货部位的边缘之间移动时摇晃，差点跌落。</a:t>
            </a:r>
            <a:r>
              <a:rPr lang="zh-hans" dirty="0">
                <a:solidFill>
                  <a:prstClr val="white"/>
                </a:solidFill>
                <a:latin typeface="SimSun" panose="02010600030101010101" pitchFamily="2" charset="-122"/>
                <a:ea typeface="SimSun" panose="02010600030101010101" pitchFamily="2" charset="-122"/>
                <a:cs typeface="メイリオ" pitchFamily="50" charset="-128"/>
              </a:rPr>
              <a:t>与其他垃圾回收车发生碰撞，差点坠落到坑里。</a:t>
            </a:r>
            <a:endParaRPr lang="en-US" altLang="ja-JP" dirty="0">
              <a:solidFill>
                <a:prstClr val="black"/>
              </a:solidFill>
              <a:latin typeface="SimSun" panose="02010600030101010101" pitchFamily="2" charset="-122"/>
              <a:ea typeface="SimSun" panose="02010600030101010101" pitchFamily="2" charset="-122"/>
              <a:cs typeface="メイリオ" pitchFamily="50" charset="-128"/>
            </a:endParaRPr>
          </a:p>
          <a:p>
            <a:pPr rtl="0">
              <a:lnSpc>
                <a:spcPct val="150000"/>
              </a:lnSpc>
              <a:spcBef>
                <a:spcPts val="600"/>
              </a:spcBef>
              <a:defRPr/>
            </a:pPr>
            <a:endParaRPr lang="en-US" altLang="ja-JP" dirty="0">
              <a:solidFill>
                <a:prstClr val="black"/>
              </a:solidFill>
              <a:latin typeface="SimSun" panose="02010600030101010101" pitchFamily="2" charset="-122"/>
              <a:ea typeface="SimSun" panose="02010600030101010101" pitchFamily="2" charset="-122"/>
              <a:cs typeface="メイリオ" pitchFamily="50" charset="-128"/>
            </a:endParaRPr>
          </a:p>
          <a:p>
            <a:pPr rtl="0">
              <a:lnSpc>
                <a:spcPct val="150000"/>
              </a:lnSpc>
              <a:defRPr/>
            </a:pPr>
            <a:endParaRPr lang="en-US" altLang="ja-JP" dirty="0">
              <a:solidFill>
                <a:prstClr val="black"/>
              </a:solidFill>
              <a:latin typeface="SimSun" panose="02010600030101010101" pitchFamily="2" charset="-122"/>
              <a:ea typeface="SimSun" panose="02010600030101010101" pitchFamily="2" charset="-122"/>
              <a:cs typeface="メイリオ" pitchFamily="50" charset="-128"/>
            </a:endParaRPr>
          </a:p>
          <a:p>
            <a:pPr rtl="0">
              <a:lnSpc>
                <a:spcPct val="150000"/>
              </a:lnSpc>
              <a:defRPr/>
            </a:pPr>
            <a:endParaRPr lang="ja-JP" altLang="en-US" dirty="0">
              <a:solidFill>
                <a:prstClr val="black"/>
              </a:solidFill>
              <a:latin typeface="SimSun" panose="02010600030101010101" pitchFamily="2" charset="-122"/>
              <a:ea typeface="SimSun" panose="02010600030101010101" pitchFamily="2" charset="-122"/>
              <a:cs typeface="メイリオ" pitchFamily="50" charset="-128"/>
            </a:endParaRPr>
          </a:p>
        </p:txBody>
      </p:sp>
      <p:sp>
        <p:nvSpPr>
          <p:cNvPr id="2" name="スライド番号プレースホルダー 1"/>
          <p:cNvSpPr>
            <a:spLocks noGrp="1"/>
          </p:cNvSpPr>
          <p:nvPr>
            <p:ph type="sldNum" sz="quarter" idx="12"/>
          </p:nvPr>
        </p:nvSpPr>
        <p:spPr>
          <a:xfrm>
            <a:off x="3446512"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17</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204377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541338" y="1208584"/>
            <a:ext cx="8207126" cy="4956720"/>
            <a:chOff x="467544" y="137184"/>
            <a:chExt cx="8136904" cy="5143682"/>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zh-hans" sz="1600">
                  <a:solidFill>
                    <a:prstClr val="black"/>
                  </a:solidFill>
                  <a:latin typeface="SimSun" panose="02010600030101010101" pitchFamily="2" charset="-122"/>
                  <a:ea typeface="SimSun" panose="02010600030101010101" pitchFamily="2" charset="-122"/>
                  <a:cs typeface="メイリオ" pitchFamily="50" charset="-128"/>
                </a:rPr>
                <a:t>　针对制造业的劳动事故，请实施以下安全要点。</a:t>
              </a:r>
              <a:endParaRPr lang="en-US" altLang="ja-JP" sz="1600">
                <a:solidFill>
                  <a:prstClr val="black"/>
                </a:solidFill>
                <a:latin typeface="SimSun" panose="02010600030101010101" pitchFamily="2" charset="-122"/>
                <a:ea typeface="SimSun" panose="02010600030101010101" pitchFamily="2" charset="-122"/>
                <a:cs typeface="メイリオ" pitchFamily="50" charset="-128"/>
              </a:endParaRPr>
            </a:p>
          </p:txBody>
        </p:sp>
        <p:sp>
          <p:nvSpPr>
            <p:cNvPr id="6" name="正方形/長方形 5"/>
            <p:cNvSpPr/>
            <p:nvPr/>
          </p:nvSpPr>
          <p:spPr>
            <a:xfrm>
              <a:off x="467544" y="137184"/>
              <a:ext cx="8136904" cy="5143682"/>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defRPr/>
              </a:pPr>
              <a:endParaRPr lang="en-US" altLang="ja-JP" sz="1600" dirty="0">
                <a:solidFill>
                  <a:srgbClr val="C00000"/>
                </a:solidFill>
                <a:latin typeface="SimSun" panose="02010600030101010101" pitchFamily="2" charset="-122"/>
                <a:ea typeface="SimSun" panose="02010600030101010101" pitchFamily="2" charset="-122"/>
                <a:cs typeface="メイリオ" pitchFamily="50" charset="-128"/>
              </a:endParaRPr>
            </a:p>
            <a:p>
              <a:pPr rtl="0">
                <a:lnSpc>
                  <a:spcPct val="125000"/>
                </a:lnSpc>
                <a:spcBef>
                  <a:spcPts val="1200"/>
                </a:spcBef>
                <a:defRPr/>
              </a:pPr>
              <a:r>
                <a:rPr lang="zh-hans" dirty="0">
                  <a:solidFill>
                    <a:srgbClr val="0000CC"/>
                  </a:solidFill>
                  <a:latin typeface="SimSun" panose="02010600030101010101" pitchFamily="2" charset="-122"/>
                  <a:ea typeface="SimSun" panose="02010600030101010101" pitchFamily="2" charset="-122"/>
                  <a:cs typeface="メイリオ" pitchFamily="50" charset="-128"/>
                </a:rPr>
                <a:t>■ 拿着物品移动具有很大的“跌倒”风险！</a:t>
              </a:r>
              <a:endParaRPr lang="en-US" altLang="ja-JP" dirty="0">
                <a:solidFill>
                  <a:srgbClr val="0000CC"/>
                </a:solidFill>
                <a:latin typeface="SimSun" panose="02010600030101010101" pitchFamily="2" charset="-122"/>
                <a:ea typeface="SimSun" panose="02010600030101010101" pitchFamily="2" charset="-122"/>
                <a:cs typeface="メイリオ" pitchFamily="50" charset="-128"/>
              </a:endParaRPr>
            </a:p>
            <a:p>
              <a:pPr marL="358775" indent="-358775" rtl="0">
                <a:lnSpc>
                  <a:spcPct val="125000"/>
                </a:lnSpc>
                <a:defRPr/>
              </a:pPr>
              <a:r>
                <a:rPr lang="zh-hans" sz="1600" dirty="0">
                  <a:solidFill>
                    <a:srgbClr val="0000CC"/>
                  </a:solidFill>
                  <a:latin typeface="SimSun" panose="02010600030101010101" pitchFamily="2" charset="-122"/>
                  <a:ea typeface="SimSun" panose="02010600030101010101" pitchFamily="2" charset="-122"/>
                  <a:cs typeface="メイリオ" pitchFamily="50" charset="-128"/>
                </a:rPr>
                <a:t>　 </a:t>
              </a:r>
              <a:r>
                <a:rPr lang="zh-hans" sz="1600" dirty="0">
                  <a:solidFill>
                    <a:schemeClr val="tx1"/>
                  </a:solidFill>
                  <a:latin typeface="SimSun" panose="02010600030101010101" pitchFamily="2" charset="-122"/>
                  <a:ea typeface="SimSun" panose="02010600030101010101" pitchFamily="2" charset="-122"/>
                  <a:cs typeface="メイリオ" pitchFamily="50" charset="-128"/>
                </a:rPr>
                <a:t>・</a:t>
              </a:r>
              <a:r>
                <a:rPr lang="zh-hans" sz="1600" dirty="0">
                  <a:solidFill>
                    <a:srgbClr val="0000CC"/>
                  </a:solidFill>
                  <a:latin typeface="SimSun" panose="02010600030101010101" pitchFamily="2" charset="-122"/>
                  <a:ea typeface="SimSun" panose="02010600030101010101" pitchFamily="2" charset="-122"/>
                  <a:cs typeface="メイリオ" pitchFamily="50" charset="-128"/>
                </a:rPr>
                <a:t> </a:t>
              </a:r>
              <a:r>
                <a:rPr lang="zh-hans" sz="1600" dirty="0">
                  <a:solidFill>
                    <a:prstClr val="black"/>
                  </a:solidFill>
                  <a:latin typeface="SimSun" panose="02010600030101010101" pitchFamily="2" charset="-122"/>
                  <a:ea typeface="SimSun" panose="02010600030101010101" pitchFamily="2" charset="-122"/>
                  <a:cs typeface="メイリオ" pitchFamily="50" charset="-128"/>
                </a:rPr>
                <a:t>拿着物品移动时，很难看到脚下，难以保持平衡</a:t>
              </a:r>
              <a:endParaRPr lang="en-US" altLang="ja-JP" sz="1600" dirty="0">
                <a:solidFill>
                  <a:prstClr val="black"/>
                </a:solidFill>
                <a:latin typeface="SimSun" panose="02010600030101010101" pitchFamily="2" charset="-122"/>
                <a:ea typeface="SimSun" panose="02010600030101010101" pitchFamily="2" charset="-122"/>
                <a:cs typeface="メイリオ" pitchFamily="50" charset="-128"/>
              </a:endParaRPr>
            </a:p>
            <a:p>
              <a:pPr marL="358775" indent="-358775" rtl="0">
                <a:lnSpc>
                  <a:spcPct val="125000"/>
                </a:lnSpc>
                <a:defRPr/>
              </a:pPr>
              <a:r>
                <a:rPr lang="zh-hans" sz="1600" dirty="0">
                  <a:solidFill>
                    <a:prstClr val="black"/>
                  </a:solidFill>
                  <a:latin typeface="SimSun" panose="02010600030101010101" pitchFamily="2" charset="-122"/>
                  <a:ea typeface="SimSun" panose="02010600030101010101" pitchFamily="2" charset="-122"/>
                  <a:cs typeface="メイリオ" pitchFamily="50" charset="-128"/>
                </a:rPr>
                <a:t>　　 等，跌倒的风险较高。</a:t>
              </a:r>
              <a:endParaRPr lang="en-US" altLang="ja-JP" sz="1600" dirty="0">
                <a:solidFill>
                  <a:prstClr val="black"/>
                </a:solidFill>
                <a:latin typeface="SimSun" panose="02010600030101010101" pitchFamily="2" charset="-122"/>
                <a:ea typeface="SimSun" panose="02010600030101010101" pitchFamily="2" charset="-122"/>
                <a:cs typeface="メイリオ" pitchFamily="50" charset="-128"/>
              </a:endParaRPr>
            </a:p>
            <a:p>
              <a:pPr marL="358775" indent="-358775" rtl="0">
                <a:lnSpc>
                  <a:spcPct val="125000"/>
                </a:lnSpc>
                <a:defRPr/>
              </a:pPr>
              <a:r>
                <a:rPr lang="zh-hans" sz="1600" dirty="0">
                  <a:solidFill>
                    <a:prstClr val="black"/>
                  </a:solidFill>
                  <a:latin typeface="SimSun" panose="02010600030101010101" pitchFamily="2" charset="-122"/>
                  <a:ea typeface="SimSun" panose="02010600030101010101" pitchFamily="2" charset="-122"/>
                  <a:cs typeface="メイリオ" pitchFamily="50" charset="-128"/>
                </a:rPr>
                <a:t>　 ・ 拿着货物下楼梯时绝对不要着急！</a:t>
              </a:r>
              <a:endParaRPr lang="en-US" altLang="ja-JP" sz="1600" dirty="0">
                <a:solidFill>
                  <a:prstClr val="black"/>
                </a:solidFill>
                <a:latin typeface="SimSun" panose="02010600030101010101" pitchFamily="2" charset="-122"/>
                <a:ea typeface="SimSun" panose="02010600030101010101" pitchFamily="2" charset="-122"/>
                <a:cs typeface="メイリオ" pitchFamily="50" charset="-128"/>
              </a:endParaRPr>
            </a:p>
            <a:p>
              <a:pPr rtl="0">
                <a:lnSpc>
                  <a:spcPct val="125000"/>
                </a:lnSpc>
                <a:spcBef>
                  <a:spcPts val="1200"/>
                </a:spcBef>
                <a:defRPr/>
              </a:pPr>
              <a:r>
                <a:rPr lang="zh-hans" dirty="0">
                  <a:solidFill>
                    <a:srgbClr val="0000CC"/>
                  </a:solidFill>
                  <a:latin typeface="SimSun" panose="02010600030101010101" pitchFamily="2" charset="-122"/>
                  <a:ea typeface="SimSun" panose="02010600030101010101" pitchFamily="2" charset="-122"/>
                  <a:cs typeface="メイリオ" pitchFamily="50" charset="-128"/>
                </a:rPr>
                <a:t>■ 常保持地板的“整理”“整顿”“清扫”“清洁”以保障安全！</a:t>
              </a:r>
              <a:endParaRPr lang="en-US" altLang="ja-JP" dirty="0">
                <a:solidFill>
                  <a:srgbClr val="0000CC"/>
                </a:solidFill>
                <a:latin typeface="SimSun" panose="02010600030101010101" pitchFamily="2" charset="-122"/>
                <a:ea typeface="SimSun" panose="02010600030101010101" pitchFamily="2" charset="-122"/>
                <a:cs typeface="メイリオ" pitchFamily="50" charset="-128"/>
              </a:endParaRPr>
            </a:p>
            <a:p>
              <a:pPr rtl="0">
                <a:lnSpc>
                  <a:spcPct val="125000"/>
                </a:lnSpc>
                <a:defRPr/>
              </a:pPr>
              <a:r>
                <a:rPr lang="zh-hans" sz="1600" dirty="0">
                  <a:solidFill>
                    <a:prstClr val="black"/>
                  </a:solidFill>
                  <a:latin typeface="SimSun" panose="02010600030101010101" pitchFamily="2" charset="-122"/>
                  <a:ea typeface="SimSun" panose="02010600030101010101" pitchFamily="2" charset="-122"/>
                  <a:cs typeface="メイリオ" pitchFamily="50" charset="-128"/>
                </a:rPr>
                <a:t>　 ・充分擦干地板潮湿的部分(特别要小心清扫中的地方地板湿滑)</a:t>
              </a:r>
              <a:endParaRPr lang="en-US" altLang="ja-JP" sz="1600" dirty="0">
                <a:solidFill>
                  <a:prstClr val="black"/>
                </a:solidFill>
                <a:latin typeface="SimSun" panose="02010600030101010101" pitchFamily="2" charset="-122"/>
                <a:ea typeface="SimSun" panose="02010600030101010101" pitchFamily="2" charset="-122"/>
                <a:cs typeface="メイリオ" pitchFamily="50" charset="-128"/>
              </a:endParaRPr>
            </a:p>
            <a:p>
              <a:pPr rtl="0">
                <a:lnSpc>
                  <a:spcPct val="125000"/>
                </a:lnSpc>
                <a:defRPr/>
              </a:pPr>
              <a:r>
                <a:rPr lang="zh-hans" sz="1600" dirty="0">
                  <a:solidFill>
                    <a:prstClr val="black"/>
                  </a:solidFill>
                  <a:latin typeface="SimSun" panose="02010600030101010101" pitchFamily="2" charset="-122"/>
                  <a:ea typeface="SimSun" panose="02010600030101010101" pitchFamily="2" charset="-122"/>
                  <a:cs typeface="メイリオ" pitchFamily="50" charset="-128"/>
                </a:rPr>
                <a:t>　 ・多余的物品会成为“跌倒”的原因</a:t>
              </a:r>
              <a:endParaRPr lang="en-US" altLang="ja-JP" sz="1600" dirty="0">
                <a:solidFill>
                  <a:prstClr val="black"/>
                </a:solidFill>
                <a:latin typeface="SimSun" panose="02010600030101010101" pitchFamily="2" charset="-122"/>
                <a:ea typeface="SimSun" panose="02010600030101010101" pitchFamily="2" charset="-122"/>
                <a:cs typeface="メイリオ" pitchFamily="50" charset="-128"/>
              </a:endParaRPr>
            </a:p>
            <a:p>
              <a:pPr rtl="0">
                <a:lnSpc>
                  <a:spcPct val="125000"/>
                </a:lnSpc>
                <a:spcBef>
                  <a:spcPts val="1200"/>
                </a:spcBef>
                <a:defRPr/>
              </a:pPr>
              <a:r>
                <a:rPr lang="zh-hans" dirty="0">
                  <a:solidFill>
                    <a:srgbClr val="0000CC"/>
                  </a:solidFill>
                  <a:latin typeface="SimSun" panose="02010600030101010101" pitchFamily="2" charset="-122"/>
                  <a:ea typeface="SimSun" panose="02010600030101010101" pitchFamily="2" charset="-122"/>
                  <a:cs typeface="メイリオ" pitchFamily="50" charset="-128"/>
                </a:rPr>
                <a:t>■ 处理大型物、重物时，使用平板车！</a:t>
              </a:r>
              <a:endParaRPr lang="en-US" altLang="ja-JP" dirty="0">
                <a:solidFill>
                  <a:srgbClr val="0000CC"/>
                </a:solidFill>
                <a:latin typeface="SimSun" panose="02010600030101010101" pitchFamily="2" charset="-122"/>
                <a:ea typeface="SimSun" panose="02010600030101010101" pitchFamily="2" charset="-122"/>
                <a:cs typeface="メイリオ" pitchFamily="50" charset="-128"/>
              </a:endParaRPr>
            </a:p>
            <a:p>
              <a:pPr marL="182563" rtl="0">
                <a:lnSpc>
                  <a:spcPct val="125000"/>
                </a:lnSpc>
                <a:defRPr/>
              </a:pPr>
              <a:r>
                <a:rPr lang="zh-hans" sz="1600" dirty="0">
                  <a:solidFill>
                    <a:prstClr val="black"/>
                  </a:solidFill>
                  <a:latin typeface="SimSun" panose="02010600030101010101" pitchFamily="2" charset="-122"/>
                  <a:ea typeface="SimSun" panose="02010600030101010101" pitchFamily="2" charset="-122"/>
                  <a:cs typeface="メイリオ" pitchFamily="50" charset="-128"/>
                </a:rPr>
                <a:t>　无法使用平板车时，或是两人搬运，或是分多次搬运</a:t>
              </a:r>
              <a:endParaRPr lang="en-US" altLang="ja-JP" sz="1600" dirty="0">
                <a:solidFill>
                  <a:prstClr val="black"/>
                </a:solidFill>
                <a:latin typeface="SimSun" panose="02010600030101010101" pitchFamily="2" charset="-122"/>
                <a:ea typeface="SimSun" panose="02010600030101010101" pitchFamily="2" charset="-122"/>
                <a:cs typeface="メイリオ" pitchFamily="50" charset="-128"/>
              </a:endParaRPr>
            </a:p>
            <a:p>
              <a:pPr rtl="0">
                <a:lnSpc>
                  <a:spcPct val="125000"/>
                </a:lnSpc>
                <a:spcBef>
                  <a:spcPts val="1200"/>
                </a:spcBef>
                <a:defRPr/>
              </a:pPr>
              <a:r>
                <a:rPr lang="zh-hans" dirty="0">
                  <a:solidFill>
                    <a:srgbClr val="0000CC"/>
                  </a:solidFill>
                  <a:latin typeface="SimSun" panose="02010600030101010101" pitchFamily="2" charset="-122"/>
                  <a:ea typeface="SimSun" panose="02010600030101010101" pitchFamily="2" charset="-122"/>
                  <a:cs typeface="メイリオ" pitchFamily="50" charset="-128"/>
                </a:rPr>
                <a:t>■ 请穿着不易打滑、不易绊倒的鞋子。</a:t>
              </a:r>
              <a:endParaRPr lang="en-US" altLang="ja-JP" dirty="0">
                <a:solidFill>
                  <a:srgbClr val="0000CC"/>
                </a:solidFill>
                <a:latin typeface="SimSun" panose="02010600030101010101" pitchFamily="2" charset="-122"/>
                <a:ea typeface="SimSun" panose="02010600030101010101" pitchFamily="2" charset="-122"/>
                <a:cs typeface="メイリオ" pitchFamily="50" charset="-128"/>
              </a:endParaRPr>
            </a:p>
            <a:p>
              <a:pPr rtl="0">
                <a:lnSpc>
                  <a:spcPct val="125000"/>
                </a:lnSpc>
                <a:spcBef>
                  <a:spcPts val="1200"/>
                </a:spcBef>
                <a:defRPr/>
              </a:pPr>
              <a:endParaRPr lang="ja-JP" altLang="en-US" sz="1600" dirty="0">
                <a:solidFill>
                  <a:srgbClr val="0000CC"/>
                </a:solidFill>
                <a:latin typeface="SimSun" panose="02010600030101010101" pitchFamily="2" charset="-122"/>
                <a:ea typeface="SimSun" panose="02010600030101010101" pitchFamily="2" charset="-122"/>
                <a:cs typeface="メイリオ" pitchFamily="50" charset="-128"/>
              </a:endParaRPr>
            </a:p>
          </p:txBody>
        </p:sp>
      </p:grpSp>
      <p:sp>
        <p:nvSpPr>
          <p:cNvPr id="7" name="正方形/長方形 6"/>
          <p:cNvSpPr/>
          <p:nvPr/>
        </p:nvSpPr>
        <p:spPr>
          <a:xfrm>
            <a:off x="395536" y="548680"/>
            <a:ext cx="3323346" cy="369332"/>
          </a:xfrm>
          <a:prstGeom prst="rect">
            <a:avLst/>
          </a:prstGeom>
        </p:spPr>
        <p:txBody>
          <a:bodyPr wrap="none" rtlCol="0">
            <a:spAutoFit/>
          </a:bodyPr>
          <a:lstStyle/>
          <a:p>
            <a:pPr rtl="0">
              <a:defRPr/>
            </a:pPr>
            <a:r>
              <a:rPr lang="zh-hans" b="1">
                <a:solidFill>
                  <a:srgbClr val="C00000"/>
                </a:solidFill>
                <a:latin typeface="SimSun" panose="02010600030101010101" pitchFamily="2" charset="-122"/>
                <a:ea typeface="SimSun" panose="02010600030101010101" pitchFamily="2" charset="-122"/>
                <a:cs typeface="メイリオ" pitchFamily="50" charset="-128"/>
              </a:rPr>
              <a:t>（3）“跌倒”事故预防的重点</a:t>
            </a:r>
          </a:p>
        </p:txBody>
      </p:sp>
      <p:pic>
        <p:nvPicPr>
          <p:cNvPr id="8" name="Picture 3" descr="C:\Users\mhu\SkyDrive\01厚労省委託H28\未熟練_陸運\マニュアル\pics\HH転倒(冷凍庫)C.jpg"/>
          <p:cNvPicPr>
            <a:picLocks noChangeAspect="1" noChangeArrowheads="1"/>
          </p:cNvPicPr>
          <p:nvPr/>
        </p:nvPicPr>
        <p:blipFill>
          <a:blip r:embed="rId2" cstate="print"/>
          <a:srcRect/>
          <a:stretch>
            <a:fillRect/>
          </a:stretch>
        </p:blipFill>
        <p:spPr bwMode="auto">
          <a:xfrm>
            <a:off x="7082045" y="1407215"/>
            <a:ext cx="1378387" cy="1535807"/>
          </a:xfrm>
          <a:prstGeom prst="rect">
            <a:avLst/>
          </a:prstGeom>
          <a:noFill/>
        </p:spPr>
      </p:pic>
      <p:pic>
        <p:nvPicPr>
          <p:cNvPr id="9" name="Picture 2" descr="C:\Users\mhu\SkyDrive\01厚労省委託H28\未熟練_陸運\マニュアル\HH資料\陸運転倒HH01.jpg"/>
          <p:cNvPicPr>
            <a:picLocks noChangeAspect="1" noChangeArrowheads="1"/>
          </p:cNvPicPr>
          <p:nvPr/>
        </p:nvPicPr>
        <p:blipFill>
          <a:blip r:embed="rId3" cstate="print"/>
          <a:srcRect/>
          <a:stretch>
            <a:fillRect/>
          </a:stretch>
        </p:blipFill>
        <p:spPr bwMode="auto">
          <a:xfrm>
            <a:off x="6645830" y="4581128"/>
            <a:ext cx="1814602" cy="1296144"/>
          </a:xfrm>
          <a:prstGeom prst="rect">
            <a:avLst/>
          </a:prstGeom>
          <a:noFill/>
        </p:spPr>
      </p:pic>
      <p:sp>
        <p:nvSpPr>
          <p:cNvPr id="2" name="スライド番号プレースホルダー 1"/>
          <p:cNvSpPr>
            <a:spLocks noGrp="1"/>
          </p:cNvSpPr>
          <p:nvPr>
            <p:ph type="sldNum" sz="quarter" idx="12"/>
          </p:nvPr>
        </p:nvSpPr>
        <p:spPr>
          <a:xfrm>
            <a:off x="3419872" y="6376243"/>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18</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645566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D9E17B1-5C79-4DEF-B858-0F72251CA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57" y="4470908"/>
            <a:ext cx="8862539" cy="1910420"/>
          </a:xfrm>
          <a:prstGeom prst="rect">
            <a:avLst/>
          </a:prstGeom>
        </p:spPr>
      </p:pic>
      <p:pic>
        <p:nvPicPr>
          <p:cNvPr id="11" name="図 10">
            <a:extLst>
              <a:ext uri="{FF2B5EF4-FFF2-40B4-BE49-F238E27FC236}">
                <a16:creationId xmlns:a16="http://schemas.microsoft.com/office/drawing/2014/main" id="{E639BEBC-8ACB-4223-B89B-62F6B79AC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84" y="-52338"/>
            <a:ext cx="5616623" cy="709030"/>
          </a:xfrm>
          <a:prstGeom prst="rect">
            <a:avLst/>
          </a:prstGeom>
        </p:spPr>
      </p:pic>
      <p:pic>
        <p:nvPicPr>
          <p:cNvPr id="13" name="図 12">
            <a:extLst>
              <a:ext uri="{FF2B5EF4-FFF2-40B4-BE49-F238E27FC236}">
                <a16:creationId xmlns:a16="http://schemas.microsoft.com/office/drawing/2014/main" id="{A1C5C435-E7A9-4C01-A594-07C0477776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615" y="1196752"/>
            <a:ext cx="8899881" cy="2664296"/>
          </a:xfrm>
          <a:prstGeom prst="rect">
            <a:avLst/>
          </a:prstGeom>
        </p:spPr>
      </p:pic>
      <p:sp>
        <p:nvSpPr>
          <p:cNvPr id="14" name="正方形/長方形 13">
            <a:extLst>
              <a:ext uri="{FF2B5EF4-FFF2-40B4-BE49-F238E27FC236}">
                <a16:creationId xmlns:a16="http://schemas.microsoft.com/office/drawing/2014/main" id="{906564F2-1661-46FD-995D-4E550D8E9A09}"/>
              </a:ext>
            </a:extLst>
          </p:cNvPr>
          <p:cNvSpPr/>
          <p:nvPr/>
        </p:nvSpPr>
        <p:spPr>
          <a:xfrm>
            <a:off x="251520" y="836712"/>
            <a:ext cx="2767104" cy="400110"/>
          </a:xfrm>
          <a:prstGeom prst="rect">
            <a:avLst/>
          </a:prstGeom>
        </p:spPr>
        <p:txBody>
          <a:bodyPr wrap="none" rtlCol="0">
            <a:spAutoFit/>
          </a:bodyPr>
          <a:lstStyle/>
          <a:p>
            <a:pPr rtl="0">
              <a:defRPr/>
            </a:pPr>
            <a:r>
              <a:rPr lang="zh-hans" sz="2000" b="1">
                <a:solidFill>
                  <a:srgbClr val="0000CC"/>
                </a:solidFill>
                <a:latin typeface="SimSun" panose="02010600030101010101" pitchFamily="2" charset="-122"/>
                <a:ea typeface="SimSun" panose="02010600030101010101" pitchFamily="2" charset="-122"/>
                <a:cs typeface="メイリオ" pitchFamily="50" charset="-128"/>
              </a:rPr>
              <a:t>&lt;跌倒事故的主要原因&gt;</a:t>
            </a:r>
          </a:p>
        </p:txBody>
      </p:sp>
      <p:sp>
        <p:nvSpPr>
          <p:cNvPr id="15" name="正方形/長方形 14">
            <a:extLst>
              <a:ext uri="{FF2B5EF4-FFF2-40B4-BE49-F238E27FC236}">
                <a16:creationId xmlns:a16="http://schemas.microsoft.com/office/drawing/2014/main" id="{B2AB0D4C-1BE7-4E23-89C8-30C751689E66}"/>
              </a:ext>
            </a:extLst>
          </p:cNvPr>
          <p:cNvSpPr/>
          <p:nvPr/>
        </p:nvSpPr>
        <p:spPr>
          <a:xfrm>
            <a:off x="251520" y="4149080"/>
            <a:ext cx="2767104" cy="400110"/>
          </a:xfrm>
          <a:prstGeom prst="rect">
            <a:avLst/>
          </a:prstGeom>
        </p:spPr>
        <p:txBody>
          <a:bodyPr wrap="none" rtlCol="0">
            <a:spAutoFit/>
          </a:bodyPr>
          <a:lstStyle/>
          <a:p>
            <a:pPr rtl="0">
              <a:defRPr/>
            </a:pPr>
            <a:r>
              <a:rPr lang="zh-hans" sz="2000" b="1">
                <a:solidFill>
                  <a:srgbClr val="0000CC"/>
                </a:solidFill>
                <a:latin typeface="SimSun" panose="02010600030101010101" pitchFamily="2" charset="-122"/>
                <a:ea typeface="SimSun" panose="02010600030101010101" pitchFamily="2" charset="-122"/>
                <a:cs typeface="メイリオ" pitchFamily="50" charset="-128"/>
              </a:rPr>
              <a:t>&lt;跌倒事故预防的重点&gt;</a:t>
            </a:r>
          </a:p>
        </p:txBody>
      </p:sp>
      <p:sp>
        <p:nvSpPr>
          <p:cNvPr id="2" name="スライド番号プレースホルダー 1"/>
          <p:cNvSpPr>
            <a:spLocks noGrp="1"/>
          </p:cNvSpPr>
          <p:nvPr>
            <p:ph type="sldNum" sz="quarter" idx="12"/>
          </p:nvPr>
        </p:nvSpPr>
        <p:spPr>
          <a:xfrm>
            <a:off x="3419872"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19</a:t>
            </a:fld>
            <a:endParaRPr kumimoji="1" lang="ja-JP" altLang="en-US" dirty="0">
              <a:latin typeface="SimSun" panose="02010600030101010101" pitchFamily="2" charset="-122"/>
              <a:ea typeface="SimSun" panose="02010600030101010101" pitchFamily="2" charset="-122"/>
            </a:endParaRPr>
          </a:p>
        </p:txBody>
      </p:sp>
      <p:sp>
        <p:nvSpPr>
          <p:cNvPr id="8" name="文本框 7">
            <a:extLst>
              <a:ext uri="{FF2B5EF4-FFF2-40B4-BE49-F238E27FC236}">
                <a16:creationId xmlns:a16="http://schemas.microsoft.com/office/drawing/2014/main" id="{B9864230-A929-46F1-BE46-96230EA9A441}"/>
              </a:ext>
            </a:extLst>
          </p:cNvPr>
          <p:cNvSpPr txBox="1"/>
          <p:nvPr/>
        </p:nvSpPr>
        <p:spPr>
          <a:xfrm>
            <a:off x="323528" y="2364268"/>
            <a:ext cx="1152128" cy="184666"/>
          </a:xfrm>
          <a:prstGeom prst="rect">
            <a:avLst/>
          </a:prstGeom>
          <a:solidFill>
            <a:schemeClr val="bg1"/>
          </a:solidFill>
        </p:spPr>
        <p:txBody>
          <a:bodyPr wrap="square" lIns="0" tIns="0" rIns="0" bIns="0" rtlCol="0">
            <a:spAutoFit/>
          </a:bodyPr>
          <a:lstStyle/>
          <a:p>
            <a:pPr rtl="0"/>
            <a:r>
              <a:rPr lang="zh-hans" sz="1200">
                <a:latin typeface="SimSun" panose="02010600030101010101" pitchFamily="2" charset="-122"/>
                <a:ea typeface="SimSun" panose="02010600030101010101" pitchFamily="2" charset="-122"/>
              </a:rPr>
              <a:t>&lt;主要原因&gt;</a:t>
            </a:r>
            <a:endParaRPr lang="zh-CN" altLang="en-US" sz="1200" dirty="0">
              <a:latin typeface="SimSun" panose="02010600030101010101" pitchFamily="2" charset="-122"/>
              <a:ea typeface="SimSun" panose="02010600030101010101" pitchFamily="2" charset="-122"/>
            </a:endParaRPr>
          </a:p>
        </p:txBody>
      </p:sp>
      <p:sp>
        <p:nvSpPr>
          <p:cNvPr id="9" name="文本框 8">
            <a:extLst>
              <a:ext uri="{FF2B5EF4-FFF2-40B4-BE49-F238E27FC236}">
                <a16:creationId xmlns:a16="http://schemas.microsoft.com/office/drawing/2014/main" id="{44E1DE6C-8048-45EB-B85B-1F9FA7908BC6}"/>
              </a:ext>
            </a:extLst>
          </p:cNvPr>
          <p:cNvSpPr txBox="1"/>
          <p:nvPr/>
        </p:nvSpPr>
        <p:spPr>
          <a:xfrm>
            <a:off x="3257471" y="2373202"/>
            <a:ext cx="1152128" cy="184666"/>
          </a:xfrm>
          <a:prstGeom prst="rect">
            <a:avLst/>
          </a:prstGeom>
          <a:solidFill>
            <a:schemeClr val="bg1"/>
          </a:solidFill>
        </p:spPr>
        <p:txBody>
          <a:bodyPr wrap="square" lIns="0" tIns="0" rIns="0" bIns="0" rtlCol="0">
            <a:spAutoFit/>
          </a:bodyPr>
          <a:lstStyle/>
          <a:p>
            <a:pPr rtl="0"/>
            <a:r>
              <a:rPr lang="zh-hans" sz="1200">
                <a:latin typeface="SimSun" panose="02010600030101010101" pitchFamily="2" charset="-122"/>
                <a:ea typeface="SimSun" panose="02010600030101010101" pitchFamily="2" charset="-122"/>
              </a:rPr>
              <a:t>&lt;主要原因&gt;</a:t>
            </a:r>
            <a:endParaRPr lang="zh-CN" altLang="en-US" sz="1200" dirty="0">
              <a:latin typeface="SimSun" panose="02010600030101010101" pitchFamily="2" charset="-122"/>
              <a:ea typeface="SimSun" panose="02010600030101010101" pitchFamily="2" charset="-122"/>
            </a:endParaRPr>
          </a:p>
        </p:txBody>
      </p:sp>
      <p:sp>
        <p:nvSpPr>
          <p:cNvPr id="10" name="文本框 9">
            <a:extLst>
              <a:ext uri="{FF2B5EF4-FFF2-40B4-BE49-F238E27FC236}">
                <a16:creationId xmlns:a16="http://schemas.microsoft.com/office/drawing/2014/main" id="{EA42D804-B9AC-4523-AB83-3CDAB3450A31}"/>
              </a:ext>
            </a:extLst>
          </p:cNvPr>
          <p:cNvSpPr txBox="1"/>
          <p:nvPr/>
        </p:nvSpPr>
        <p:spPr>
          <a:xfrm>
            <a:off x="6191414" y="2363361"/>
            <a:ext cx="1152128" cy="184666"/>
          </a:xfrm>
          <a:prstGeom prst="rect">
            <a:avLst/>
          </a:prstGeom>
          <a:solidFill>
            <a:schemeClr val="bg1"/>
          </a:solidFill>
        </p:spPr>
        <p:txBody>
          <a:bodyPr wrap="square" lIns="0" tIns="0" rIns="0" bIns="0" rtlCol="0">
            <a:spAutoFit/>
          </a:bodyPr>
          <a:lstStyle/>
          <a:p>
            <a:pPr rtl="0"/>
            <a:r>
              <a:rPr lang="zh-hans" sz="1200">
                <a:latin typeface="SimSun" panose="02010600030101010101" pitchFamily="2" charset="-122"/>
                <a:ea typeface="SimSun" panose="02010600030101010101" pitchFamily="2" charset="-122"/>
              </a:rPr>
              <a:t>&lt;主要原因&gt;</a:t>
            </a:r>
            <a:endParaRPr lang="zh-CN" altLang="en-US" sz="1200" dirty="0">
              <a:latin typeface="SimSun" panose="02010600030101010101" pitchFamily="2" charset="-122"/>
              <a:ea typeface="SimSun" panose="02010600030101010101" pitchFamily="2" charset="-122"/>
            </a:endParaRPr>
          </a:p>
        </p:txBody>
      </p:sp>
      <p:sp>
        <p:nvSpPr>
          <p:cNvPr id="12" name="文本框 11">
            <a:extLst>
              <a:ext uri="{FF2B5EF4-FFF2-40B4-BE49-F238E27FC236}">
                <a16:creationId xmlns:a16="http://schemas.microsoft.com/office/drawing/2014/main" id="{E0494B79-07B7-4A65-962F-A9FD56E966FA}"/>
              </a:ext>
            </a:extLst>
          </p:cNvPr>
          <p:cNvSpPr txBox="1"/>
          <p:nvPr/>
        </p:nvSpPr>
        <p:spPr>
          <a:xfrm>
            <a:off x="105776" y="332656"/>
            <a:ext cx="5186304" cy="253837"/>
          </a:xfrm>
          <a:prstGeom prst="rect">
            <a:avLst/>
          </a:prstGeom>
          <a:solidFill>
            <a:srgbClr val="F5C702"/>
          </a:solidFill>
        </p:spPr>
        <p:txBody>
          <a:bodyPr wrap="square" lIns="0" tIns="0" rIns="0" bIns="0" rtlCol="0">
            <a:spAutoFit/>
          </a:bodyPr>
          <a:lstStyle/>
          <a:p>
            <a:pPr algn="ctr" rtl="0"/>
            <a:r>
              <a:rPr lang="zh-hans" sz="1600" b="1" dirty="0">
                <a:latin typeface="SimSun" panose="02010600030101010101" pitchFamily="2" charset="-122"/>
                <a:ea typeface="SimSun" panose="02010600030101010101" pitchFamily="2" charset="-122"/>
              </a:rPr>
              <a:t>STOP!跌倒事故项目</a:t>
            </a:r>
            <a:endParaRPr lang="zh-CN" altLang="en-US" sz="1600" b="1" dirty="0">
              <a:latin typeface="SimSun" panose="02010600030101010101" pitchFamily="2" charset="-122"/>
              <a:ea typeface="SimSun" panose="02010600030101010101" pitchFamily="2" charset="-122"/>
            </a:endParaRPr>
          </a:p>
        </p:txBody>
      </p:sp>
      <p:sp>
        <p:nvSpPr>
          <p:cNvPr id="16" name="文本框 15">
            <a:extLst>
              <a:ext uri="{FF2B5EF4-FFF2-40B4-BE49-F238E27FC236}">
                <a16:creationId xmlns:a16="http://schemas.microsoft.com/office/drawing/2014/main" id="{8610A6F4-F938-4535-AF68-9B9309332EA3}"/>
              </a:ext>
            </a:extLst>
          </p:cNvPr>
          <p:cNvSpPr txBox="1"/>
          <p:nvPr/>
        </p:nvSpPr>
        <p:spPr>
          <a:xfrm>
            <a:off x="511844" y="1576094"/>
            <a:ext cx="1152128" cy="307777"/>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wrap="square" lIns="0" tIns="0" rIns="0" bIns="0" rtlCol="0">
            <a:spAutoFit/>
          </a:bodyPr>
          <a:lstStyle/>
          <a:p>
            <a:pPr algn="ctr" rtl="0"/>
            <a:r>
              <a:rPr lang="zh-hans" sz="2000" b="1">
                <a:solidFill>
                  <a:schemeClr val="bg1"/>
                </a:solidFill>
                <a:latin typeface="SimSun" panose="02010600030101010101" pitchFamily="2" charset="-122"/>
                <a:ea typeface="SimSun" panose="02010600030101010101" pitchFamily="2" charset="-122"/>
              </a:rPr>
              <a:t>滑倒</a:t>
            </a:r>
            <a:endParaRPr lang="zh-CN" altLang="en-US" sz="2000" b="1" dirty="0">
              <a:solidFill>
                <a:schemeClr val="bg1"/>
              </a:solidFill>
              <a:latin typeface="SimSun" panose="02010600030101010101" pitchFamily="2" charset="-122"/>
              <a:ea typeface="SimSun" panose="02010600030101010101" pitchFamily="2" charset="-122"/>
            </a:endParaRPr>
          </a:p>
        </p:txBody>
      </p:sp>
      <p:sp>
        <p:nvSpPr>
          <p:cNvPr id="17" name="文本框 16">
            <a:extLst>
              <a:ext uri="{FF2B5EF4-FFF2-40B4-BE49-F238E27FC236}">
                <a16:creationId xmlns:a16="http://schemas.microsoft.com/office/drawing/2014/main" id="{218134B9-9233-40C0-8C11-9A6204144938}"/>
              </a:ext>
            </a:extLst>
          </p:cNvPr>
          <p:cNvSpPr txBox="1"/>
          <p:nvPr/>
        </p:nvSpPr>
        <p:spPr>
          <a:xfrm>
            <a:off x="3434427" y="1579087"/>
            <a:ext cx="1152128" cy="307777"/>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wrap="square" lIns="0" tIns="0" rIns="0" bIns="0" rtlCol="0">
            <a:spAutoFit/>
          </a:bodyPr>
          <a:lstStyle/>
          <a:p>
            <a:pPr algn="ctr" rtl="0"/>
            <a:r>
              <a:rPr lang="zh-hans" sz="2000" b="1">
                <a:solidFill>
                  <a:schemeClr val="bg1"/>
                </a:solidFill>
                <a:latin typeface="SimSun" panose="02010600030101010101" pitchFamily="2" charset="-122"/>
                <a:ea typeface="SimSun" panose="02010600030101010101" pitchFamily="2" charset="-122"/>
              </a:rPr>
              <a:t>绊倒</a:t>
            </a:r>
            <a:endParaRPr lang="zh-CN" altLang="en-US" sz="2000" b="1" dirty="0">
              <a:solidFill>
                <a:schemeClr val="bg1"/>
              </a:solidFill>
              <a:latin typeface="SimSun" panose="02010600030101010101" pitchFamily="2" charset="-122"/>
              <a:ea typeface="SimSun" panose="02010600030101010101" pitchFamily="2" charset="-122"/>
            </a:endParaRPr>
          </a:p>
        </p:txBody>
      </p:sp>
      <p:sp>
        <p:nvSpPr>
          <p:cNvPr id="18" name="文本框 17">
            <a:extLst>
              <a:ext uri="{FF2B5EF4-FFF2-40B4-BE49-F238E27FC236}">
                <a16:creationId xmlns:a16="http://schemas.microsoft.com/office/drawing/2014/main" id="{D8915680-E148-4698-9BE2-0D12A536D10C}"/>
              </a:ext>
            </a:extLst>
          </p:cNvPr>
          <p:cNvSpPr txBox="1"/>
          <p:nvPr/>
        </p:nvSpPr>
        <p:spPr>
          <a:xfrm>
            <a:off x="6292988" y="1576093"/>
            <a:ext cx="1152128" cy="307777"/>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wrap="square" lIns="0" tIns="0" rIns="0" bIns="0" rtlCol="0">
            <a:spAutoFit/>
          </a:bodyPr>
          <a:lstStyle/>
          <a:p>
            <a:pPr algn="ctr" rtl="0"/>
            <a:r>
              <a:rPr lang="zh-hans" sz="2000" b="1">
                <a:solidFill>
                  <a:schemeClr val="bg1"/>
                </a:solidFill>
                <a:latin typeface="SimSun" panose="02010600030101010101" pitchFamily="2" charset="-122"/>
                <a:ea typeface="SimSun" panose="02010600030101010101" pitchFamily="2" charset="-122"/>
              </a:rPr>
              <a:t>踩空</a:t>
            </a:r>
            <a:endParaRPr lang="zh-CN" altLang="en-US" sz="2000" b="1" dirty="0">
              <a:solidFill>
                <a:schemeClr val="bg1"/>
              </a:solidFill>
              <a:latin typeface="SimSun" panose="02010600030101010101" pitchFamily="2" charset="-122"/>
              <a:ea typeface="SimSun" panose="02010600030101010101" pitchFamily="2" charset="-122"/>
            </a:endParaRPr>
          </a:p>
        </p:txBody>
      </p:sp>
      <p:sp>
        <p:nvSpPr>
          <p:cNvPr id="19" name="文本框 18">
            <a:extLst>
              <a:ext uri="{FF2B5EF4-FFF2-40B4-BE49-F238E27FC236}">
                <a16:creationId xmlns:a16="http://schemas.microsoft.com/office/drawing/2014/main" id="{67F6617F-4C02-49F5-AAF8-2932CBB63A31}"/>
              </a:ext>
            </a:extLst>
          </p:cNvPr>
          <p:cNvSpPr txBox="1"/>
          <p:nvPr/>
        </p:nvSpPr>
        <p:spPr>
          <a:xfrm>
            <a:off x="302638" y="2620185"/>
            <a:ext cx="2882737" cy="1154162"/>
          </a:xfrm>
          <a:prstGeom prst="rect">
            <a:avLst/>
          </a:prstGeom>
          <a:solidFill>
            <a:srgbClr val="EEECDF"/>
          </a:solidFill>
        </p:spPr>
        <p:txBody>
          <a:bodyPr wrap="square" lIns="0" tIns="0" rIns="0" bIns="0" rtlCol="0">
            <a:spAutoFit/>
          </a:bodyPr>
          <a:lstStyle/>
          <a:p>
            <a:pPr rtl="0"/>
            <a:r>
              <a:rPr lang="zh-hans" sz="1500">
                <a:latin typeface="SimSun" panose="02010600030101010101" pitchFamily="2" charset="-122"/>
                <a:ea typeface="SimSun" panose="02010600030101010101" pitchFamily="2" charset="-122"/>
              </a:rPr>
              <a:t>・地板用了容易打滑的材料。</a:t>
            </a:r>
            <a:endParaRPr lang="en-US" altLang="ja-JP" sz="1500" dirty="0">
              <a:latin typeface="SimSun" panose="02010600030101010101" pitchFamily="2" charset="-122"/>
              <a:ea typeface="SimSun" panose="02010600030101010101" pitchFamily="2" charset="-122"/>
            </a:endParaRPr>
          </a:p>
          <a:p>
            <a:pPr rtl="0"/>
            <a:r>
              <a:rPr lang="zh-hans" sz="1500">
                <a:latin typeface="SimSun" panose="02010600030101010101" pitchFamily="2" charset="-122"/>
                <a:ea typeface="SimSun" panose="02010600030101010101" pitchFamily="2" charset="-122"/>
              </a:rPr>
              <a:t>・地板上四溅着水或油。</a:t>
            </a:r>
          </a:p>
          <a:p>
            <a:pPr rtl="0"/>
            <a:r>
              <a:rPr lang="zh-hans" sz="1500">
                <a:latin typeface="SimSun" panose="02010600030101010101" pitchFamily="2" charset="-122"/>
                <a:ea typeface="SimSun" panose="02010600030101010101" pitchFamily="2" charset="-122"/>
              </a:rPr>
              <a:t>・地板上掉落着塑料或纸等容易打滑的异物。</a:t>
            </a:r>
            <a:endParaRPr lang="en-US" altLang="ja-JP" sz="1500" dirty="0">
              <a:latin typeface="SimSun" panose="02010600030101010101" pitchFamily="2" charset="-122"/>
              <a:ea typeface="SimSun" panose="02010600030101010101" pitchFamily="2" charset="-122"/>
            </a:endParaRPr>
          </a:p>
          <a:p>
            <a:pPr rtl="0"/>
            <a:r>
              <a:rPr lang="zh-hans" sz="1500">
                <a:latin typeface="SimSun" panose="02010600030101010101" pitchFamily="2" charset="-122"/>
                <a:ea typeface="SimSun" panose="02010600030101010101" pitchFamily="2" charset="-122"/>
              </a:rPr>
              <a:t>・路面等结冰。</a:t>
            </a:r>
            <a:endParaRPr lang="zh-CN" altLang="en-US" sz="1500" dirty="0">
              <a:latin typeface="SimSun" panose="02010600030101010101" pitchFamily="2" charset="-122"/>
              <a:ea typeface="SimSun" panose="02010600030101010101" pitchFamily="2" charset="-122"/>
            </a:endParaRPr>
          </a:p>
        </p:txBody>
      </p:sp>
      <p:sp>
        <p:nvSpPr>
          <p:cNvPr id="20" name="文本框 19">
            <a:extLst>
              <a:ext uri="{FF2B5EF4-FFF2-40B4-BE49-F238E27FC236}">
                <a16:creationId xmlns:a16="http://schemas.microsoft.com/office/drawing/2014/main" id="{B3501F04-BFF6-48FF-B67A-F6D7BC56C8CC}"/>
              </a:ext>
            </a:extLst>
          </p:cNvPr>
          <p:cNvSpPr txBox="1"/>
          <p:nvPr/>
        </p:nvSpPr>
        <p:spPr>
          <a:xfrm>
            <a:off x="3280969" y="2616903"/>
            <a:ext cx="2731191" cy="716126"/>
          </a:xfrm>
          <a:prstGeom prst="rect">
            <a:avLst/>
          </a:prstGeom>
          <a:solidFill>
            <a:srgbClr val="EEECDF"/>
          </a:solidFill>
        </p:spPr>
        <p:txBody>
          <a:bodyPr wrap="square" lIns="0" tIns="0" rIns="0" bIns="252000" rtlCol="0">
            <a:spAutoFit/>
          </a:bodyPr>
          <a:lstStyle/>
          <a:p>
            <a:pPr rtl="0"/>
            <a:r>
              <a:rPr lang="zh-hans" sz="1500" dirty="0">
                <a:latin typeface="SimSun" panose="02010600030101010101" pitchFamily="2" charset="-122"/>
                <a:ea typeface="SimSun" panose="02010600030101010101" pitchFamily="2" charset="-122"/>
              </a:rPr>
              <a:t>・地板上凹凸不平或有台阶。</a:t>
            </a:r>
            <a:endParaRPr lang="en-US" altLang="ja-JP" sz="1500" dirty="0">
              <a:latin typeface="SimSun" panose="02010600030101010101" pitchFamily="2" charset="-122"/>
              <a:ea typeface="SimSun" panose="02010600030101010101" pitchFamily="2" charset="-122"/>
            </a:endParaRPr>
          </a:p>
          <a:p>
            <a:pPr rtl="0"/>
            <a:r>
              <a:rPr lang="zh-hans" sz="1500" dirty="0">
                <a:latin typeface="SimSun" panose="02010600030101010101" pitchFamily="2" charset="-122"/>
                <a:ea typeface="SimSun" panose="02010600030101010101" pitchFamily="2" charset="-122"/>
              </a:rPr>
              <a:t>・地板上放置着货物和商品等。</a:t>
            </a:r>
            <a:endParaRPr lang="zh-CN" altLang="en-US" sz="1500" dirty="0">
              <a:latin typeface="SimSun" panose="02010600030101010101" pitchFamily="2" charset="-122"/>
              <a:ea typeface="SimSun" panose="02010600030101010101" pitchFamily="2" charset="-122"/>
            </a:endParaRPr>
          </a:p>
        </p:txBody>
      </p:sp>
      <p:sp>
        <p:nvSpPr>
          <p:cNvPr id="21" name="文本框 20">
            <a:extLst>
              <a:ext uri="{FF2B5EF4-FFF2-40B4-BE49-F238E27FC236}">
                <a16:creationId xmlns:a16="http://schemas.microsoft.com/office/drawing/2014/main" id="{4C304382-D571-4934-B850-C1755EC9A091}"/>
              </a:ext>
            </a:extLst>
          </p:cNvPr>
          <p:cNvSpPr txBox="1"/>
          <p:nvPr/>
        </p:nvSpPr>
        <p:spPr>
          <a:xfrm>
            <a:off x="6189139" y="2616903"/>
            <a:ext cx="2652223" cy="692497"/>
          </a:xfrm>
          <a:prstGeom prst="rect">
            <a:avLst/>
          </a:prstGeom>
          <a:solidFill>
            <a:srgbClr val="EEECDF"/>
          </a:solidFill>
        </p:spPr>
        <p:txBody>
          <a:bodyPr wrap="square" lIns="0" tIns="0" rIns="0" bIns="0" rtlCol="0">
            <a:spAutoFit/>
          </a:bodyPr>
          <a:lstStyle/>
          <a:p>
            <a:pPr rtl="0"/>
            <a:r>
              <a:rPr lang="zh-hans" sz="1500">
                <a:latin typeface="SimSun" panose="02010600030101010101" pitchFamily="2" charset="-122"/>
                <a:ea typeface="SimSun" panose="02010600030101010101" pitchFamily="2" charset="-122"/>
              </a:rPr>
              <a:t>・在抱着大型货物等看不见脚下的情况下工作。</a:t>
            </a:r>
            <a:endParaRPr lang="en-US" altLang="ja-JP" sz="1500" dirty="0">
              <a:latin typeface="SimSun" panose="02010600030101010101" pitchFamily="2" charset="-122"/>
              <a:ea typeface="SimSun" panose="02010600030101010101" pitchFamily="2" charset="-122"/>
            </a:endParaRPr>
          </a:p>
          <a:p>
            <a:pPr rtl="0"/>
            <a:endParaRPr lang="zh-CN" altLang="en-US" sz="1500" dirty="0">
              <a:latin typeface="SimSun" panose="02010600030101010101" pitchFamily="2" charset="-122"/>
              <a:ea typeface="SimSun" panose="02010600030101010101" pitchFamily="2" charset="-122"/>
            </a:endParaRPr>
          </a:p>
        </p:txBody>
      </p:sp>
      <p:sp>
        <p:nvSpPr>
          <p:cNvPr id="22" name="文本框 21">
            <a:extLst>
              <a:ext uri="{FF2B5EF4-FFF2-40B4-BE49-F238E27FC236}">
                <a16:creationId xmlns:a16="http://schemas.microsoft.com/office/drawing/2014/main" id="{3C99B8E1-1932-46A7-AE77-CB5965539AB1}"/>
              </a:ext>
            </a:extLst>
          </p:cNvPr>
          <p:cNvSpPr txBox="1"/>
          <p:nvPr/>
        </p:nvSpPr>
        <p:spPr>
          <a:xfrm>
            <a:off x="3299440" y="4604253"/>
            <a:ext cx="2731191" cy="276999"/>
          </a:xfrm>
          <a:prstGeom prst="rect">
            <a:avLst/>
          </a:prstGeom>
          <a:solidFill>
            <a:srgbClr val="7E7E7E"/>
          </a:solidFill>
        </p:spPr>
        <p:txBody>
          <a:bodyPr wrap="square" lIns="0" tIns="0" rIns="0" bIns="0" rtlCol="0">
            <a:spAutoFit/>
          </a:bodyPr>
          <a:lstStyle/>
          <a:p>
            <a:pPr algn="ctr" rtl="0"/>
            <a:r>
              <a:rPr lang="zh-hans" b="1">
                <a:solidFill>
                  <a:schemeClr val="bg1"/>
                </a:solidFill>
                <a:latin typeface="SimSun" panose="02010600030101010101" pitchFamily="2" charset="-122"/>
                <a:ea typeface="SimSun" panose="02010600030101010101" pitchFamily="2" charset="-122"/>
              </a:rPr>
              <a:t>不易跌倒的工作方法</a:t>
            </a:r>
            <a:endParaRPr lang="zh-CN" altLang="en-US" b="1" dirty="0">
              <a:solidFill>
                <a:schemeClr val="bg1"/>
              </a:solidFill>
              <a:latin typeface="SimSun" panose="02010600030101010101" pitchFamily="2" charset="-122"/>
              <a:ea typeface="SimSun" panose="02010600030101010101" pitchFamily="2" charset="-122"/>
            </a:endParaRPr>
          </a:p>
        </p:txBody>
      </p:sp>
      <p:sp>
        <p:nvSpPr>
          <p:cNvPr id="23" name="文本框 22">
            <a:extLst>
              <a:ext uri="{FF2B5EF4-FFF2-40B4-BE49-F238E27FC236}">
                <a16:creationId xmlns:a16="http://schemas.microsoft.com/office/drawing/2014/main" id="{7F3F6618-1903-4939-916F-75E769A40952}"/>
              </a:ext>
            </a:extLst>
          </p:cNvPr>
          <p:cNvSpPr txBox="1"/>
          <p:nvPr/>
        </p:nvSpPr>
        <p:spPr>
          <a:xfrm>
            <a:off x="380339" y="4612195"/>
            <a:ext cx="2731191" cy="276999"/>
          </a:xfrm>
          <a:prstGeom prst="rect">
            <a:avLst/>
          </a:prstGeom>
          <a:solidFill>
            <a:srgbClr val="7E7E7E"/>
          </a:solidFill>
        </p:spPr>
        <p:txBody>
          <a:bodyPr wrap="square" lIns="0" tIns="0" rIns="0" bIns="0" rtlCol="0">
            <a:spAutoFit/>
          </a:bodyPr>
          <a:lstStyle/>
          <a:p>
            <a:pPr algn="ctr" rtl="0"/>
            <a:r>
              <a:rPr lang="zh-hans" b="1">
                <a:solidFill>
                  <a:schemeClr val="bg1"/>
                </a:solidFill>
                <a:latin typeface="SimSun" panose="02010600030101010101" pitchFamily="2" charset="-122"/>
                <a:ea typeface="SimSun" panose="02010600030101010101" pitchFamily="2" charset="-122"/>
              </a:rPr>
              <a:t>4S</a:t>
            </a:r>
            <a:r>
              <a:rPr lang="zh-hans" sz="1600">
                <a:solidFill>
                  <a:schemeClr val="bg1"/>
                </a:solidFill>
                <a:latin typeface="SimSun" panose="02010600030101010101" pitchFamily="2" charset="-122"/>
                <a:ea typeface="SimSun" panose="02010600030101010101" pitchFamily="2" charset="-122"/>
              </a:rPr>
              <a:t>（整理/整顿/清扫/清洁）</a:t>
            </a:r>
            <a:endParaRPr lang="zh-CN" altLang="en-US" dirty="0">
              <a:solidFill>
                <a:schemeClr val="bg1"/>
              </a:solidFill>
              <a:latin typeface="SimSun" panose="02010600030101010101" pitchFamily="2" charset="-122"/>
              <a:ea typeface="SimSun" panose="02010600030101010101" pitchFamily="2" charset="-122"/>
            </a:endParaRPr>
          </a:p>
        </p:txBody>
      </p:sp>
      <p:sp>
        <p:nvSpPr>
          <p:cNvPr id="24" name="文本框 23">
            <a:extLst>
              <a:ext uri="{FF2B5EF4-FFF2-40B4-BE49-F238E27FC236}">
                <a16:creationId xmlns:a16="http://schemas.microsoft.com/office/drawing/2014/main" id="{A84EBDBF-9D99-4119-AD37-816CE9938504}"/>
              </a:ext>
            </a:extLst>
          </p:cNvPr>
          <p:cNvSpPr txBox="1"/>
          <p:nvPr/>
        </p:nvSpPr>
        <p:spPr>
          <a:xfrm>
            <a:off x="6147115" y="4599742"/>
            <a:ext cx="2731191" cy="276999"/>
          </a:xfrm>
          <a:prstGeom prst="rect">
            <a:avLst/>
          </a:prstGeom>
          <a:solidFill>
            <a:srgbClr val="7E7E7E"/>
          </a:solidFill>
        </p:spPr>
        <p:txBody>
          <a:bodyPr wrap="square" lIns="0" tIns="0" rIns="0" bIns="0" rtlCol="0">
            <a:spAutoFit/>
          </a:bodyPr>
          <a:lstStyle/>
          <a:p>
            <a:pPr algn="ctr" rtl="0"/>
            <a:r>
              <a:rPr lang="zh-hans" b="1">
                <a:solidFill>
                  <a:schemeClr val="bg1"/>
                </a:solidFill>
                <a:latin typeface="SimSun" panose="02010600030101010101" pitchFamily="2" charset="-122"/>
                <a:ea typeface="SimSun" panose="02010600030101010101" pitchFamily="2" charset="-122"/>
              </a:rPr>
              <a:t>其他对策</a:t>
            </a:r>
            <a:endParaRPr lang="zh-CN" altLang="en-US" b="1" dirty="0">
              <a:solidFill>
                <a:schemeClr val="bg1"/>
              </a:solidFill>
              <a:latin typeface="SimSun" panose="02010600030101010101" pitchFamily="2" charset="-122"/>
              <a:ea typeface="SimSun" panose="02010600030101010101" pitchFamily="2" charset="-122"/>
            </a:endParaRPr>
          </a:p>
        </p:txBody>
      </p:sp>
      <p:sp>
        <p:nvSpPr>
          <p:cNvPr id="25" name="文本框 24">
            <a:extLst>
              <a:ext uri="{FF2B5EF4-FFF2-40B4-BE49-F238E27FC236}">
                <a16:creationId xmlns:a16="http://schemas.microsoft.com/office/drawing/2014/main" id="{10B40E8D-D26A-4883-9F6C-C833BBCF24FE}"/>
              </a:ext>
            </a:extLst>
          </p:cNvPr>
          <p:cNvSpPr txBox="1"/>
          <p:nvPr/>
        </p:nvSpPr>
        <p:spPr>
          <a:xfrm>
            <a:off x="447996" y="5006966"/>
            <a:ext cx="2686943" cy="861774"/>
          </a:xfrm>
          <a:prstGeom prst="rect">
            <a:avLst/>
          </a:prstGeom>
          <a:solidFill>
            <a:schemeClr val="bg1"/>
          </a:solidFill>
        </p:spPr>
        <p:txBody>
          <a:bodyPr wrap="square" lIns="0" tIns="0" rIns="0" bIns="0" rtlCol="0">
            <a:spAutoFit/>
          </a:bodyPr>
          <a:lstStyle/>
          <a:p>
            <a:pPr rtl="0"/>
            <a:r>
              <a:rPr lang="zh-hans" sz="1400">
                <a:latin typeface="SimSun" panose="02010600030101010101" pitchFamily="2" charset="-122"/>
                <a:ea typeface="SimSun" panose="02010600030101010101" pitchFamily="2" charset="-122"/>
              </a:rPr>
              <a:t>・步行区域内不放置物品</a:t>
            </a:r>
          </a:p>
          <a:p>
            <a:pPr rtl="0"/>
            <a:r>
              <a:rPr lang="zh-hans" sz="1400">
                <a:latin typeface="SimSun" panose="02010600030101010101" pitchFamily="2" charset="-122"/>
                <a:ea typeface="SimSun" panose="02010600030101010101" pitchFamily="2" charset="-122"/>
              </a:rPr>
              <a:t>・清除地板上的污垢（水、油、粉等）</a:t>
            </a:r>
          </a:p>
          <a:p>
            <a:pPr rtl="0"/>
            <a:r>
              <a:rPr lang="zh-hans" sz="1400">
                <a:latin typeface="SimSun" panose="02010600030101010101" pitchFamily="2" charset="-122"/>
                <a:ea typeface="SimSun" panose="02010600030101010101" pitchFamily="2" charset="-122"/>
              </a:rPr>
              <a:t>・消除地板上的凹凸不平和台阶</a:t>
            </a:r>
            <a:endParaRPr lang="zh-CN" altLang="en-US" sz="1400" dirty="0">
              <a:latin typeface="SimSun" panose="02010600030101010101" pitchFamily="2" charset="-122"/>
              <a:ea typeface="SimSun" panose="02010600030101010101" pitchFamily="2" charset="-122"/>
            </a:endParaRPr>
          </a:p>
        </p:txBody>
      </p:sp>
      <p:sp>
        <p:nvSpPr>
          <p:cNvPr id="26" name="文本框 25">
            <a:extLst>
              <a:ext uri="{FF2B5EF4-FFF2-40B4-BE49-F238E27FC236}">
                <a16:creationId xmlns:a16="http://schemas.microsoft.com/office/drawing/2014/main" id="{4EB97152-5811-4CAA-8B83-056C875F56F8}"/>
              </a:ext>
            </a:extLst>
          </p:cNvPr>
          <p:cNvSpPr txBox="1"/>
          <p:nvPr/>
        </p:nvSpPr>
        <p:spPr>
          <a:xfrm>
            <a:off x="3343688" y="5006966"/>
            <a:ext cx="2686943" cy="1116235"/>
          </a:xfrm>
          <a:prstGeom prst="rect">
            <a:avLst/>
          </a:prstGeom>
          <a:solidFill>
            <a:schemeClr val="bg1"/>
          </a:solidFill>
        </p:spPr>
        <p:txBody>
          <a:bodyPr wrap="square" lIns="0" tIns="72000" rIns="0" bIns="180000" rtlCol="0">
            <a:spAutoFit/>
          </a:bodyPr>
          <a:lstStyle/>
          <a:p>
            <a:pPr rtl="0"/>
            <a:r>
              <a:rPr lang="zh-hans" sz="1400" dirty="0">
                <a:latin typeface="SimSun" panose="02010600030101010101" pitchFamily="2" charset="-122"/>
                <a:ea typeface="SimSun" panose="02010600030101010101" pitchFamily="2" charset="-122"/>
              </a:rPr>
              <a:t>・行动时确保有充足的时间</a:t>
            </a:r>
          </a:p>
          <a:p>
            <a:pPr rtl="0"/>
            <a:r>
              <a:rPr lang="zh-hans" sz="1400" dirty="0">
                <a:latin typeface="SimSun" panose="02010600030101010101" pitchFamily="2" charset="-122"/>
                <a:ea typeface="SimSun" panose="02010600030101010101" pitchFamily="2" charset="-122"/>
              </a:rPr>
              <a:t>・在容易滑倒的地方小步行走</a:t>
            </a:r>
          </a:p>
          <a:p>
            <a:pPr rtl="0"/>
            <a:r>
              <a:rPr lang="zh-hans" sz="1400" dirty="0">
                <a:latin typeface="SimSun" panose="02010600030101010101" pitchFamily="2" charset="-122"/>
                <a:ea typeface="SimSun" panose="02010600030101010101" pitchFamily="2" charset="-122"/>
              </a:rPr>
              <a:t>・不在难以看到脚下的状态下工作</a:t>
            </a:r>
            <a:endParaRPr lang="en-US" altLang="ja-JP" sz="1400" dirty="0">
              <a:latin typeface="SimSun" panose="02010600030101010101" pitchFamily="2" charset="-122"/>
              <a:ea typeface="SimSun" panose="02010600030101010101" pitchFamily="2" charset="-122"/>
            </a:endParaRPr>
          </a:p>
          <a:p>
            <a:pPr rtl="0"/>
            <a:endParaRPr lang="zh-CN" altLang="en-US" sz="1400" dirty="0">
              <a:latin typeface="SimSun" panose="02010600030101010101" pitchFamily="2" charset="-122"/>
              <a:ea typeface="SimSun" panose="02010600030101010101" pitchFamily="2" charset="-122"/>
            </a:endParaRPr>
          </a:p>
        </p:txBody>
      </p:sp>
      <p:sp>
        <p:nvSpPr>
          <p:cNvPr id="27" name="文本框 26">
            <a:extLst>
              <a:ext uri="{FF2B5EF4-FFF2-40B4-BE49-F238E27FC236}">
                <a16:creationId xmlns:a16="http://schemas.microsoft.com/office/drawing/2014/main" id="{4B75ABA3-DEA6-4937-8D4F-99E41EDA9221}"/>
              </a:ext>
            </a:extLst>
          </p:cNvPr>
          <p:cNvSpPr txBox="1"/>
          <p:nvPr/>
        </p:nvSpPr>
        <p:spPr>
          <a:xfrm>
            <a:off x="6154419" y="4979258"/>
            <a:ext cx="2686943" cy="1292662"/>
          </a:xfrm>
          <a:prstGeom prst="rect">
            <a:avLst/>
          </a:prstGeom>
          <a:solidFill>
            <a:schemeClr val="bg1"/>
          </a:solidFill>
        </p:spPr>
        <p:txBody>
          <a:bodyPr wrap="square" lIns="0" tIns="0" rIns="0" bIns="0" rtlCol="0">
            <a:spAutoFit/>
          </a:bodyPr>
          <a:lstStyle/>
          <a:p>
            <a:pPr rtl="0"/>
            <a:r>
              <a:rPr lang="zh-hans" sz="1400">
                <a:latin typeface="SimSun" panose="02010600030101010101" pitchFamily="2" charset="-122"/>
                <a:ea typeface="SimSun" panose="02010600030101010101" pitchFamily="2" charset="-122"/>
              </a:rPr>
              <a:t>・穿着适合移动和工作的鞋子</a:t>
            </a:r>
          </a:p>
          <a:p>
            <a:pPr rtl="0"/>
            <a:r>
              <a:rPr lang="zh-hans" sz="1400">
                <a:latin typeface="SimSun" panose="02010600030101010101" pitchFamily="2" charset="-122"/>
                <a:ea typeface="SimSun" panose="02010600030101010101" pitchFamily="2" charset="-122"/>
              </a:rPr>
              <a:t>・通过制作工作场所危险地图，来共享危险信息</a:t>
            </a:r>
          </a:p>
          <a:p>
            <a:pPr rtl="0"/>
            <a:r>
              <a:rPr lang="zh-hans" sz="1400">
                <a:latin typeface="SimSun" panose="02010600030101010101" pitchFamily="2" charset="-122"/>
                <a:ea typeface="SimSun" panose="02010600030101010101" pitchFamily="2" charset="-122"/>
              </a:rPr>
              <a:t>・在可能跌倒的地方用贴纸等引起注意</a:t>
            </a:r>
            <a:endParaRPr lang="en-US" altLang="ja-JP" sz="1400" dirty="0">
              <a:latin typeface="SimSun" panose="02010600030101010101" pitchFamily="2" charset="-122"/>
              <a:ea typeface="SimSun" panose="02010600030101010101" pitchFamily="2" charset="-122"/>
            </a:endParaRPr>
          </a:p>
          <a:p>
            <a:pPr rtl="0"/>
            <a:endParaRPr lang="zh-CN" altLang="en-US" sz="14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16755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CDDC0E5-F01E-444C-9FBA-7859CC770FB7}"/>
              </a:ext>
            </a:extLst>
          </p:cNvPr>
          <p:cNvSpPr>
            <a:spLocks noChangeArrowheads="1"/>
          </p:cNvSpPr>
          <p:nvPr/>
        </p:nvSpPr>
        <p:spPr bwMode="auto">
          <a:xfrm>
            <a:off x="179512" y="836713"/>
            <a:ext cx="7056784" cy="3456383"/>
          </a:xfrm>
          <a:prstGeom prst="roundRect">
            <a:avLst>
              <a:gd name="adj" fmla="val 5127"/>
            </a:avLst>
          </a:prstGeom>
          <a:solidFill>
            <a:srgbClr val="99CCFF">
              <a:alpha val="26000"/>
            </a:srgbClr>
          </a:solidFill>
          <a:ln w="12700">
            <a:solidFill>
              <a:schemeClr val="bg1">
                <a:lumMod val="50000"/>
              </a:schemeClr>
            </a:solidFill>
            <a:prstDash val="solid"/>
            <a:miter lim="800000"/>
            <a:headEnd/>
            <a:tailEnd/>
          </a:ln>
          <a:effectLst/>
        </p:spPr>
        <p:txBody>
          <a:bodyPr lIns="144000" tIns="0" rtlCol="0"/>
          <a:lstStyle/>
          <a:p>
            <a:pPr algn="just" rtl="0" fontAlgn="auto">
              <a:lnSpc>
                <a:spcPct val="150000"/>
              </a:lnSpc>
              <a:spcBef>
                <a:spcPts val="0"/>
              </a:spcBef>
              <a:spcAft>
                <a:spcPts val="0"/>
              </a:spcAft>
              <a:defRPr/>
            </a:pPr>
            <a:r>
              <a:rPr lang="zh-hans" sz="1600" b="1" dirty="0">
                <a:solidFill>
                  <a:srgbClr val="C00000"/>
                </a:solidFill>
                <a:latin typeface="SimSun" panose="02010600030101010101" pitchFamily="2" charset="-122"/>
                <a:ea typeface="SimSun" panose="02010600030101010101" pitchFamily="2" charset="-122"/>
                <a:cs typeface="メイリオ" pitchFamily="50" charset="-128"/>
              </a:rPr>
              <a:t>1 让他们理解工作场所里存在着各种危险。</a:t>
            </a:r>
            <a:r>
              <a:rPr lang="zh-hans" sz="1600" dirty="0">
                <a:solidFill>
                  <a:srgbClr val="C00000"/>
                </a:solidFill>
                <a:latin typeface="SimSun" panose="02010600030101010101" pitchFamily="2" charset="-122"/>
                <a:ea typeface="SimSun" panose="02010600030101010101" pitchFamily="2" charset="-122"/>
                <a:cs typeface="メイリオ" pitchFamily="50" charset="-128"/>
              </a:rPr>
              <a:t>　</a:t>
            </a:r>
            <a:endParaRPr lang="en-US" altLang="ja-JP" sz="1600" dirty="0">
              <a:solidFill>
                <a:srgbClr val="C00000"/>
              </a:solidFill>
              <a:latin typeface="SimSun" panose="02010600030101010101" pitchFamily="2" charset="-122"/>
              <a:ea typeface="SimSun" panose="02010600030101010101" pitchFamily="2" charset="-122"/>
              <a:cs typeface="メイリオ" pitchFamily="50" charset="-128"/>
            </a:endParaRPr>
          </a:p>
          <a:p>
            <a:pPr algn="just" rtl="0" fontAlgn="auto">
              <a:lnSpc>
                <a:spcPct val="150000"/>
              </a:lnSpc>
              <a:spcBef>
                <a:spcPts val="0"/>
              </a:spcBef>
              <a:spcAft>
                <a:spcPts val="0"/>
              </a:spcAft>
              <a:defRPr/>
            </a:pPr>
            <a:r>
              <a:rPr lang="zh-hans" sz="1600" b="1" dirty="0">
                <a:solidFill>
                  <a:srgbClr val="C00000"/>
                </a:solidFill>
                <a:latin typeface="SimSun" panose="02010600030101010101" pitchFamily="2" charset="-122"/>
                <a:ea typeface="SimSun" panose="02010600030101010101" pitchFamily="2" charset="-122"/>
                <a:cs typeface="メイリオ" pitchFamily="50" charset="-128"/>
              </a:rPr>
              <a:t>2 通过“有可能”让他们树立危机意识。</a:t>
            </a:r>
            <a:r>
              <a:rPr lang="zh-hans" sz="1600" b="1" dirty="0">
                <a:latin typeface="SimSun" panose="02010600030101010101" pitchFamily="2" charset="-122"/>
                <a:ea typeface="SimSun" panose="02010600030101010101" pitchFamily="2" charset="-122"/>
                <a:cs typeface="メイリオ" pitchFamily="50" charset="-128"/>
              </a:rPr>
              <a:t>　</a:t>
            </a:r>
            <a:endParaRPr lang="en-US" altLang="ja-JP" sz="1600" b="1" dirty="0">
              <a:latin typeface="SimSun" panose="02010600030101010101" pitchFamily="2" charset="-122"/>
              <a:ea typeface="SimSun" panose="02010600030101010101" pitchFamily="2" charset="-122"/>
              <a:cs typeface="メイリオ" pitchFamily="50" charset="-128"/>
            </a:endParaRPr>
          </a:p>
          <a:p>
            <a:pPr algn="just" rtl="0" fontAlgn="auto">
              <a:lnSpc>
                <a:spcPct val="150000"/>
              </a:lnSpc>
              <a:spcBef>
                <a:spcPts val="300"/>
              </a:spcBef>
              <a:spcAft>
                <a:spcPts val="0"/>
              </a:spcAft>
              <a:defRPr/>
            </a:pPr>
            <a:r>
              <a:rPr lang="zh-hans" sz="1600" b="1" dirty="0">
                <a:solidFill>
                  <a:srgbClr val="C00000"/>
                </a:solidFill>
                <a:latin typeface="SimSun" panose="02010600030101010101" pitchFamily="2" charset="-122"/>
                <a:ea typeface="SimSun" panose="02010600030101010101" pitchFamily="2" charset="-122"/>
                <a:cs typeface="メイリオ" pitchFamily="50" charset="-128"/>
              </a:rPr>
              <a:t>3 指导劳动事故预防的基本（其1）　</a:t>
            </a:r>
            <a:endParaRPr lang="en-US" altLang="ja-JP" sz="1600" b="1" dirty="0">
              <a:latin typeface="SimSun" panose="02010600030101010101" pitchFamily="2" charset="-122"/>
              <a:ea typeface="SimSun" panose="02010600030101010101" pitchFamily="2" charset="-122"/>
              <a:cs typeface="メイリオ" pitchFamily="50" charset="-128"/>
            </a:endParaRPr>
          </a:p>
          <a:p>
            <a:pPr algn="just" rtl="0" fontAlgn="auto">
              <a:lnSpc>
                <a:spcPct val="150000"/>
              </a:lnSpc>
              <a:spcBef>
                <a:spcPts val="0"/>
              </a:spcBef>
              <a:spcAft>
                <a:spcPts val="0"/>
              </a:spcAft>
              <a:defRPr/>
            </a:pPr>
            <a:r>
              <a:rPr lang="zh-hans" sz="1600" dirty="0">
                <a:solidFill>
                  <a:srgbClr val="C00000"/>
                </a:solidFill>
                <a:latin typeface="SimSun" panose="02010600030101010101" pitchFamily="2" charset="-122"/>
                <a:ea typeface="SimSun" panose="02010600030101010101" pitchFamily="2" charset="-122"/>
                <a:cs typeface="メイリオ" pitchFamily="50" charset="-128"/>
              </a:rPr>
              <a:t>　　</a:t>
            </a:r>
            <a:r>
              <a:rPr lang="zh-hans" sz="1600" dirty="0">
                <a:latin typeface="SimSun" panose="02010600030101010101" pitchFamily="2" charset="-122"/>
                <a:ea typeface="SimSun" panose="02010600030101010101" pitchFamily="2" charset="-122"/>
                <a:cs typeface="メイリオ" pitchFamily="50" charset="-128"/>
              </a:rPr>
              <a:t>让他们理解有各种各样的规则和活动。</a:t>
            </a:r>
            <a:endParaRPr lang="en-US" altLang="ja-JP" sz="1600" dirty="0">
              <a:latin typeface="SimSun" panose="02010600030101010101" pitchFamily="2" charset="-122"/>
              <a:ea typeface="SimSun" panose="02010600030101010101" pitchFamily="2" charset="-122"/>
              <a:cs typeface="メイリオ" pitchFamily="50" charset="-128"/>
            </a:endParaRPr>
          </a:p>
          <a:p>
            <a:pPr algn="just" rtl="0" fontAlgn="auto">
              <a:lnSpc>
                <a:spcPct val="125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（1） 安全工作从正确的工作服装开始</a:t>
            </a:r>
            <a:endParaRPr lang="en-US" altLang="ja-JP" sz="1600" dirty="0">
              <a:latin typeface="SimSun" panose="02010600030101010101" pitchFamily="2" charset="-122"/>
              <a:ea typeface="SimSun" panose="02010600030101010101" pitchFamily="2" charset="-122"/>
              <a:cs typeface="メイリオ" pitchFamily="50" charset="-128"/>
            </a:endParaRPr>
          </a:p>
          <a:p>
            <a:pPr algn="just" rtl="0" fontAlgn="auto">
              <a:lnSpc>
                <a:spcPct val="125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（2） 操作程序的执行　　</a:t>
            </a:r>
            <a:endParaRPr lang="en-US" altLang="ja-JP" sz="1600" dirty="0">
              <a:latin typeface="SimSun" panose="02010600030101010101" pitchFamily="2" charset="-122"/>
              <a:ea typeface="SimSun" panose="02010600030101010101" pitchFamily="2" charset="-122"/>
              <a:cs typeface="メイリオ" pitchFamily="50" charset="-128"/>
            </a:endParaRPr>
          </a:p>
          <a:p>
            <a:pPr algn="just" rtl="0" fontAlgn="auto">
              <a:lnSpc>
                <a:spcPct val="125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（3） 4S/5S的践行</a:t>
            </a:r>
            <a:endParaRPr lang="en-US" altLang="ja-JP" sz="1600" dirty="0">
              <a:latin typeface="SimSun" panose="02010600030101010101" pitchFamily="2" charset="-122"/>
              <a:ea typeface="SimSun" panose="02010600030101010101" pitchFamily="2" charset="-122"/>
              <a:cs typeface="メイリオ" pitchFamily="50" charset="-128"/>
            </a:endParaRPr>
          </a:p>
          <a:p>
            <a:pPr algn="just" rtl="0" fontAlgn="auto">
              <a:lnSpc>
                <a:spcPct val="125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（4） 险兆/虚惊事件体验活动</a:t>
            </a:r>
            <a:endParaRPr lang="en-US" altLang="ja-JP" sz="1600" dirty="0">
              <a:latin typeface="SimSun" panose="02010600030101010101" pitchFamily="2" charset="-122"/>
              <a:ea typeface="SimSun" panose="02010600030101010101" pitchFamily="2" charset="-122"/>
              <a:cs typeface="メイリオ" pitchFamily="50" charset="-128"/>
            </a:endParaRPr>
          </a:p>
          <a:p>
            <a:pPr algn="just" rtl="0" fontAlgn="auto">
              <a:lnSpc>
                <a:spcPct val="125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（5） 危险预知训练（KYT）</a:t>
            </a:r>
            <a:endParaRPr lang="en-US" altLang="ja-JP" sz="1600" dirty="0">
              <a:latin typeface="SimSun" panose="02010600030101010101" pitchFamily="2" charset="-122"/>
              <a:ea typeface="SimSun" panose="02010600030101010101" pitchFamily="2" charset="-122"/>
              <a:cs typeface="メイリオ" pitchFamily="50" charset="-128"/>
            </a:endParaRPr>
          </a:p>
          <a:p>
            <a:pPr algn="just" rtl="0" fontAlgn="auto">
              <a:lnSpc>
                <a:spcPct val="125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（6） 风险评估</a:t>
            </a:r>
            <a:endParaRPr lang="en-US" altLang="ja-JP" sz="1600" dirty="0">
              <a:latin typeface="SimSun" panose="02010600030101010101" pitchFamily="2" charset="-122"/>
              <a:ea typeface="SimSun" panose="02010600030101010101" pitchFamily="2" charset="-122"/>
              <a:cs typeface="メイリオ" pitchFamily="50" charset="-128"/>
            </a:endParaRPr>
          </a:p>
        </p:txBody>
      </p:sp>
      <p:sp>
        <p:nvSpPr>
          <p:cNvPr id="7" name="角丸四角形 10">
            <a:extLst>
              <a:ext uri="{FF2B5EF4-FFF2-40B4-BE49-F238E27FC236}">
                <a16:creationId xmlns:a16="http://schemas.microsoft.com/office/drawing/2014/main" id="{EAF78DC6-D182-4F07-8F67-55F56EDCA608}"/>
              </a:ext>
            </a:extLst>
          </p:cNvPr>
          <p:cNvSpPr/>
          <p:nvPr/>
        </p:nvSpPr>
        <p:spPr>
          <a:xfrm>
            <a:off x="1835696" y="260648"/>
            <a:ext cx="5472608" cy="401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r>
              <a:rPr lang="zh-hans" b="1" dirty="0">
                <a:latin typeface="SimSun" panose="02010600030101010101" pitchFamily="2" charset="-122"/>
                <a:ea typeface="SimSun" panose="02010600030101010101" pitchFamily="2" charset="-122"/>
                <a:cs typeface="メイリオ" pitchFamily="50" charset="-128"/>
              </a:rPr>
              <a:t> 针对未熟练劳动者的</a:t>
            </a:r>
            <a:r>
              <a:rPr lang="zh-hans" b="1" dirty="0">
                <a:solidFill>
                  <a:schemeClr val="bg1"/>
                </a:solidFill>
                <a:latin typeface="SimSun" panose="02010600030101010101" pitchFamily="2" charset="-122"/>
                <a:ea typeface="SimSun" panose="02010600030101010101" pitchFamily="2" charset="-122"/>
                <a:cs typeface="メイリオ" pitchFamily="50" charset="-128"/>
              </a:rPr>
              <a:t>安全卫生教育流程</a:t>
            </a:r>
          </a:p>
        </p:txBody>
      </p:sp>
      <p:sp>
        <p:nvSpPr>
          <p:cNvPr id="8" name="Rectangle 1">
            <a:extLst>
              <a:ext uri="{FF2B5EF4-FFF2-40B4-BE49-F238E27FC236}">
                <a16:creationId xmlns:a16="http://schemas.microsoft.com/office/drawing/2014/main" id="{4AAC9736-FC5F-42D3-9BFA-D0EECDC8BCC8}"/>
              </a:ext>
            </a:extLst>
          </p:cNvPr>
          <p:cNvSpPr>
            <a:spLocks noChangeArrowheads="1"/>
          </p:cNvSpPr>
          <p:nvPr/>
        </p:nvSpPr>
        <p:spPr bwMode="auto">
          <a:xfrm>
            <a:off x="3586334" y="2659211"/>
            <a:ext cx="5472607" cy="3789040"/>
          </a:xfrm>
          <a:prstGeom prst="roundRect">
            <a:avLst>
              <a:gd name="adj" fmla="val 5127"/>
            </a:avLst>
          </a:prstGeom>
          <a:solidFill>
            <a:srgbClr val="FFFFCC"/>
          </a:solidFill>
          <a:ln w="12700">
            <a:solidFill>
              <a:schemeClr val="bg1">
                <a:lumMod val="50000"/>
              </a:schemeClr>
            </a:solidFill>
            <a:prstDash val="solid"/>
            <a:miter lim="800000"/>
            <a:headEnd/>
            <a:tailEnd/>
          </a:ln>
          <a:effectLst/>
        </p:spPr>
        <p:txBody>
          <a:bodyPr lIns="144000" tIns="0" rtlCol="0"/>
          <a:lstStyle/>
          <a:p>
            <a:pPr algn="just" rtl="0" fontAlgn="auto">
              <a:lnSpc>
                <a:spcPct val="150000"/>
              </a:lnSpc>
              <a:spcBef>
                <a:spcPts val="300"/>
              </a:spcBef>
              <a:spcAft>
                <a:spcPts val="0"/>
              </a:spcAft>
              <a:defRPr/>
            </a:pPr>
            <a:r>
              <a:rPr lang="zh-hans" sz="1600" b="1" dirty="0">
                <a:solidFill>
                  <a:srgbClr val="C00000"/>
                </a:solidFill>
                <a:latin typeface="SimSun" panose="02010600030101010101" pitchFamily="2" charset="-122"/>
                <a:ea typeface="SimSun" panose="02010600030101010101" pitchFamily="2" charset="-122"/>
                <a:cs typeface="メイリオ" pitchFamily="50" charset="-128"/>
              </a:rPr>
              <a:t>4 指导事故预防的基本（其2）</a:t>
            </a:r>
            <a:r>
              <a:rPr lang="zh-hans" sz="1600" dirty="0">
                <a:solidFill>
                  <a:srgbClr val="FF0000"/>
                </a:solidFill>
                <a:latin typeface="SimSun" panose="02010600030101010101" pitchFamily="2" charset="-122"/>
                <a:ea typeface="SimSun" panose="02010600030101010101" pitchFamily="2" charset="-122"/>
                <a:cs typeface="メイリオ" pitchFamily="50" charset="-128"/>
              </a:rPr>
              <a:t>　</a:t>
            </a:r>
            <a:endParaRPr lang="en-US" altLang="ja-JP" sz="1600" dirty="0">
              <a:solidFill>
                <a:srgbClr val="FF0000"/>
              </a:solidFill>
              <a:latin typeface="SimSun" panose="02010600030101010101" pitchFamily="2" charset="-122"/>
              <a:ea typeface="SimSun" panose="02010600030101010101" pitchFamily="2" charset="-122"/>
              <a:cs typeface="メイリオ" pitchFamily="50" charset="-128"/>
            </a:endParaRPr>
          </a:p>
          <a:p>
            <a:pPr algn="just" rtl="0" fontAlgn="auto">
              <a:lnSpc>
                <a:spcPct val="150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全员共同开展安全工作，保证工作场所安全</a:t>
            </a:r>
            <a:endParaRPr lang="en-US" altLang="ja-JP" sz="1600" dirty="0">
              <a:latin typeface="SimSun" panose="02010600030101010101" pitchFamily="2" charset="-122"/>
              <a:ea typeface="SimSun" panose="02010600030101010101" pitchFamily="2" charset="-122"/>
              <a:cs typeface="メイリオ" pitchFamily="50" charset="-128"/>
            </a:endParaRPr>
          </a:p>
          <a:p>
            <a:pPr algn="just" rtl="0" fontAlgn="auto">
              <a:lnSpc>
                <a:spcPct val="125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a:t>
            </a:r>
            <a:r>
              <a:rPr lang="zh-hans" sz="1600" dirty="0">
                <a:solidFill>
                  <a:srgbClr val="FF0000"/>
                </a:solidFill>
                <a:latin typeface="SimSun" panose="02010600030101010101" pitchFamily="2" charset="-122"/>
                <a:ea typeface="SimSun" panose="02010600030101010101" pitchFamily="2" charset="-122"/>
                <a:cs typeface="メイリオ" pitchFamily="50" charset="-128"/>
              </a:rPr>
              <a:t>　</a:t>
            </a:r>
            <a:r>
              <a:rPr lang="zh-hans" sz="1600" dirty="0">
                <a:latin typeface="SimSun" panose="02010600030101010101" pitchFamily="2" charset="-122"/>
                <a:ea typeface="SimSun" panose="02010600030101010101" pitchFamily="2" charset="-122"/>
                <a:cs typeface="メイリオ" pitchFamily="50" charset="-128"/>
              </a:rPr>
              <a:t>（1）“被夹入/被卷入”事故预防的重点</a:t>
            </a:r>
            <a:endParaRPr lang="en-US" altLang="ja-JP" sz="1600" dirty="0">
              <a:latin typeface="SimSun" panose="02010600030101010101" pitchFamily="2" charset="-122"/>
              <a:ea typeface="SimSun" panose="02010600030101010101" pitchFamily="2" charset="-122"/>
              <a:cs typeface="メイリオ" pitchFamily="50" charset="-128"/>
            </a:endParaRPr>
          </a:p>
          <a:p>
            <a:pPr algn="just" rtl="0" fontAlgn="auto">
              <a:lnSpc>
                <a:spcPct val="125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（2）“坠落/跌落”事故预防的重点</a:t>
            </a:r>
            <a:endParaRPr lang="en-US" altLang="ja-JP" sz="1600" dirty="0">
              <a:latin typeface="SimSun" panose="02010600030101010101" pitchFamily="2" charset="-122"/>
              <a:ea typeface="SimSun" panose="02010600030101010101" pitchFamily="2" charset="-122"/>
              <a:cs typeface="メイリオ" pitchFamily="50" charset="-128"/>
            </a:endParaRPr>
          </a:p>
          <a:p>
            <a:pPr algn="just" rtl="0" fontAlgn="auto">
              <a:lnSpc>
                <a:spcPct val="125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（3）“跌倒”事故预防的重点</a:t>
            </a:r>
            <a:endParaRPr lang="en-US" altLang="ja-JP" sz="1600" dirty="0">
              <a:latin typeface="SimSun" panose="02010600030101010101" pitchFamily="2" charset="-122"/>
              <a:ea typeface="SimSun" panose="02010600030101010101" pitchFamily="2" charset="-122"/>
              <a:cs typeface="メイリオ" pitchFamily="50" charset="-128"/>
            </a:endParaRPr>
          </a:p>
          <a:p>
            <a:pPr algn="just" rtl="0" fontAlgn="auto">
              <a:lnSpc>
                <a:spcPct val="125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（4）“腰痛”预防的重点</a:t>
            </a:r>
            <a:endParaRPr lang="en-US" altLang="ja-JP" sz="1600" dirty="0">
              <a:latin typeface="SimSun" panose="02010600030101010101" pitchFamily="2" charset="-122"/>
              <a:ea typeface="SimSun" panose="02010600030101010101" pitchFamily="2" charset="-122"/>
              <a:cs typeface="メイリオ" pitchFamily="50" charset="-128"/>
            </a:endParaRPr>
          </a:p>
          <a:p>
            <a:pPr algn="just" rtl="0" fontAlgn="auto">
              <a:lnSpc>
                <a:spcPct val="125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（5）“猛撞”“被猛撞”事故预防的重点</a:t>
            </a:r>
            <a:endParaRPr lang="en-US" altLang="ja-JP" sz="1600" dirty="0">
              <a:latin typeface="SimSun" panose="02010600030101010101" pitchFamily="2" charset="-122"/>
              <a:ea typeface="SimSun" panose="02010600030101010101" pitchFamily="2" charset="-122"/>
              <a:cs typeface="メイリオ" pitchFamily="50" charset="-128"/>
            </a:endParaRPr>
          </a:p>
          <a:p>
            <a:pPr marL="266700" indent="-266700" algn="just" rtl="0" fontAlgn="auto">
              <a:lnSpc>
                <a:spcPct val="150000"/>
              </a:lnSpc>
              <a:spcBef>
                <a:spcPts val="300"/>
              </a:spcBef>
              <a:spcAft>
                <a:spcPts val="0"/>
              </a:spcAft>
              <a:defRPr/>
            </a:pPr>
            <a:r>
              <a:rPr lang="zh-hans" sz="1600" b="1" dirty="0">
                <a:solidFill>
                  <a:srgbClr val="C00000"/>
                </a:solidFill>
                <a:latin typeface="SimSun" panose="02010600030101010101" pitchFamily="2" charset="-122"/>
                <a:ea typeface="SimSun" panose="02010600030101010101" pitchFamily="2" charset="-122"/>
                <a:cs typeface="メイリオ" pitchFamily="50" charset="-128"/>
              </a:rPr>
              <a:t>5 指导事故预防的基本（其3）</a:t>
            </a:r>
            <a:r>
              <a:rPr lang="zh-hans" sz="1600" dirty="0">
                <a:solidFill>
                  <a:srgbClr val="C00000"/>
                </a:solidFill>
                <a:latin typeface="SimSun" panose="02010600030101010101" pitchFamily="2" charset="-122"/>
                <a:ea typeface="SimSun" panose="02010600030101010101" pitchFamily="2" charset="-122"/>
                <a:cs typeface="メイリオ" pitchFamily="50" charset="-128"/>
              </a:rPr>
              <a:t>　</a:t>
            </a:r>
            <a:endParaRPr lang="en-US" altLang="ja-JP" sz="1600" dirty="0">
              <a:solidFill>
                <a:srgbClr val="C00000"/>
              </a:solidFill>
              <a:latin typeface="SimSun" panose="02010600030101010101" pitchFamily="2" charset="-122"/>
              <a:ea typeface="SimSun" panose="02010600030101010101" pitchFamily="2" charset="-122"/>
              <a:cs typeface="メイリオ" pitchFamily="50" charset="-128"/>
            </a:endParaRPr>
          </a:p>
          <a:p>
            <a:pPr marL="266700" indent="-266700" algn="just" rtl="0" fontAlgn="auto">
              <a:spcBef>
                <a:spcPts val="0"/>
              </a:spcBef>
              <a:spcAft>
                <a:spcPts val="0"/>
              </a:spcAft>
              <a:defRPr/>
            </a:pPr>
            <a:r>
              <a:rPr lang="zh-hans" sz="1600" dirty="0">
                <a:solidFill>
                  <a:srgbClr val="C00000"/>
                </a:solidFill>
                <a:latin typeface="SimSun" panose="02010600030101010101" pitchFamily="2" charset="-122"/>
                <a:ea typeface="SimSun" panose="02010600030101010101" pitchFamily="2" charset="-122"/>
                <a:cs typeface="メイリオ" pitchFamily="50" charset="-128"/>
              </a:rPr>
              <a:t>　</a:t>
            </a:r>
            <a:r>
              <a:rPr lang="zh-hans" sz="1600" dirty="0">
                <a:latin typeface="SimSun" panose="02010600030101010101" pitchFamily="2" charset="-122"/>
                <a:ea typeface="SimSun" panose="02010600030101010101" pitchFamily="2" charset="-122"/>
                <a:cs typeface="メイリオ" pitchFamily="50" charset="-128"/>
              </a:rPr>
              <a:t>　让他们学会在发生异常事态或劳动事故时的应对方法</a:t>
            </a:r>
            <a:endParaRPr lang="en-US" altLang="ja-JP" sz="1600" dirty="0">
              <a:latin typeface="SimSun" panose="02010600030101010101" pitchFamily="2" charset="-122"/>
              <a:ea typeface="SimSun" panose="02010600030101010101" pitchFamily="2" charset="-122"/>
              <a:cs typeface="メイリオ" pitchFamily="50" charset="-128"/>
            </a:endParaRPr>
          </a:p>
          <a:p>
            <a:pPr marL="266700" indent="-266700" algn="just" rtl="0" fontAlgn="auto">
              <a:lnSpc>
                <a:spcPct val="125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・发生异常事态时的应对</a:t>
            </a:r>
            <a:endParaRPr lang="en-US" altLang="ja-JP" sz="1600" dirty="0">
              <a:latin typeface="SimSun" panose="02010600030101010101" pitchFamily="2" charset="-122"/>
              <a:ea typeface="SimSun" panose="02010600030101010101" pitchFamily="2" charset="-122"/>
              <a:cs typeface="メイリオ" pitchFamily="50" charset="-128"/>
            </a:endParaRPr>
          </a:p>
          <a:p>
            <a:pPr marL="266700" indent="-266700" algn="just" rtl="0" fontAlgn="auto">
              <a:lnSpc>
                <a:spcPct val="125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・发生劳动事故时的应对</a:t>
            </a:r>
            <a:endParaRPr lang="en-US" altLang="ja-JP" sz="1600" dirty="0">
              <a:latin typeface="SimSun" panose="02010600030101010101" pitchFamily="2" charset="-122"/>
              <a:ea typeface="SimSun" panose="02010600030101010101" pitchFamily="2" charset="-122"/>
              <a:cs typeface="メイリオ" pitchFamily="50" charset="-128"/>
            </a:endParaRPr>
          </a:p>
        </p:txBody>
      </p:sp>
      <p:sp>
        <p:nvSpPr>
          <p:cNvPr id="2" name="スライド番号プレースホルダー 1"/>
          <p:cNvSpPr>
            <a:spLocks noGrp="1"/>
          </p:cNvSpPr>
          <p:nvPr>
            <p:ph type="sldNum" sz="quarter" idx="12"/>
          </p:nvPr>
        </p:nvSpPr>
        <p:spPr>
          <a:xfrm>
            <a:off x="3446512"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2</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799902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User07.PC007\OneDrive\01厚労省委託C\未熟練\参考資料\pics\厚労省転倒はきもの(くつ)3.jpg"/>
          <p:cNvPicPr>
            <a:picLocks noChangeAspect="1" noChangeArrowheads="1"/>
          </p:cNvPicPr>
          <p:nvPr/>
        </p:nvPicPr>
        <p:blipFill>
          <a:blip r:embed="rId2" cstate="print"/>
          <a:srcRect/>
          <a:stretch>
            <a:fillRect/>
          </a:stretch>
        </p:blipFill>
        <p:spPr bwMode="auto">
          <a:xfrm>
            <a:off x="6444210" y="1124744"/>
            <a:ext cx="2467042" cy="1262123"/>
          </a:xfrm>
          <a:prstGeom prst="rect">
            <a:avLst/>
          </a:prstGeom>
          <a:noFill/>
          <a:ln w="9525">
            <a:noFill/>
            <a:miter lim="800000"/>
            <a:headEnd/>
            <a:tailEnd/>
          </a:ln>
        </p:spPr>
      </p:pic>
      <p:sp>
        <p:nvSpPr>
          <p:cNvPr id="3" name="テキスト ボックス 2"/>
          <p:cNvSpPr txBox="1"/>
          <p:nvPr/>
        </p:nvSpPr>
        <p:spPr>
          <a:xfrm>
            <a:off x="0" y="476672"/>
            <a:ext cx="2736304" cy="400110"/>
          </a:xfrm>
          <a:prstGeom prst="rect">
            <a:avLst/>
          </a:prstGeom>
          <a:noFill/>
        </p:spPr>
        <p:txBody>
          <a:bodyPr wrap="square" rtlCol="0">
            <a:spAutoFit/>
          </a:bodyPr>
          <a:lstStyle/>
          <a:p>
            <a:pPr rtl="0"/>
            <a:r>
              <a:rPr lang="zh-hans" sz="2000">
                <a:solidFill>
                  <a:srgbClr val="0000CC"/>
                </a:solidFill>
                <a:latin typeface="SimSun" panose="02010600030101010101" pitchFamily="2" charset="-122"/>
                <a:ea typeface="SimSun" panose="02010600030101010101" pitchFamily="2" charset="-122"/>
                <a:cs typeface="メイリオ" panose="020B0604030504040204" pitchFamily="50" charset="-128"/>
              </a:rPr>
              <a:t>【如何选择正确的鞋子】</a:t>
            </a:r>
            <a:endParaRPr lang="ja-JP" altLang="en-US" sz="2000" dirty="0">
              <a:solidFill>
                <a:srgbClr val="0000CC"/>
              </a:solidFill>
              <a:latin typeface="SimSun" panose="02010600030101010101" pitchFamily="2" charset="-122"/>
              <a:ea typeface="SimSun" panose="02010600030101010101" pitchFamily="2" charset="-122"/>
              <a:cs typeface="メイリオ" panose="020B0604030504040204" pitchFamily="50" charset="-128"/>
            </a:endParaRPr>
          </a:p>
        </p:txBody>
      </p:sp>
      <p:sp>
        <p:nvSpPr>
          <p:cNvPr id="5" name="正方形/長方形 4"/>
          <p:cNvSpPr/>
          <p:nvPr/>
        </p:nvSpPr>
        <p:spPr bwMode="auto">
          <a:xfrm>
            <a:off x="107504" y="836712"/>
            <a:ext cx="8882215" cy="4690800"/>
          </a:xfrm>
          <a:prstGeom prst="rect">
            <a:avLst/>
          </a:prstGeom>
          <a:noFill/>
          <a:ln w="9525">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ja-JP" altLang="en-US" sz="1600">
              <a:solidFill>
                <a:prstClr val="white"/>
              </a:solidFill>
              <a:latin typeface="SimSun" panose="02010600030101010101" pitchFamily="2" charset="-122"/>
              <a:ea typeface="SimSun" panose="02010600030101010101" pitchFamily="2" charset="-122"/>
            </a:endParaRPr>
          </a:p>
        </p:txBody>
      </p:sp>
      <p:sp>
        <p:nvSpPr>
          <p:cNvPr id="8" name="テキスト ボックス 7"/>
          <p:cNvSpPr txBox="1"/>
          <p:nvPr/>
        </p:nvSpPr>
        <p:spPr>
          <a:xfrm>
            <a:off x="6804248" y="2339588"/>
            <a:ext cx="504056" cy="369332"/>
          </a:xfrm>
          <a:prstGeom prst="rect">
            <a:avLst/>
          </a:prstGeom>
          <a:noFill/>
        </p:spPr>
        <p:txBody>
          <a:bodyPr wrap="square" rtlCol="0">
            <a:spAutoFit/>
          </a:bodyPr>
          <a:lstStyle/>
          <a:p>
            <a:pPr algn="ctr" rtl="0"/>
            <a:r>
              <a:rPr lang="zh-hans">
                <a:solidFill>
                  <a:srgbClr val="FF0000"/>
                </a:solidFill>
                <a:latin typeface="SimSun" panose="02010600030101010101" pitchFamily="2" charset="-122"/>
                <a:ea typeface="SimSun" panose="02010600030101010101" pitchFamily="2" charset="-122"/>
              </a:rPr>
              <a:t>×</a:t>
            </a:r>
            <a:endParaRPr lang="ja-JP" altLang="en-US" dirty="0">
              <a:solidFill>
                <a:srgbClr val="FF0000"/>
              </a:solidFill>
              <a:latin typeface="SimSun" panose="02010600030101010101" pitchFamily="2" charset="-122"/>
              <a:ea typeface="SimSun" panose="02010600030101010101" pitchFamily="2" charset="-122"/>
            </a:endParaRPr>
          </a:p>
        </p:txBody>
      </p:sp>
      <p:sp>
        <p:nvSpPr>
          <p:cNvPr id="9" name="テキスト ボックス 8"/>
          <p:cNvSpPr txBox="1"/>
          <p:nvPr/>
        </p:nvSpPr>
        <p:spPr>
          <a:xfrm>
            <a:off x="7884368" y="2339588"/>
            <a:ext cx="504056" cy="338554"/>
          </a:xfrm>
          <a:prstGeom prst="rect">
            <a:avLst/>
          </a:prstGeom>
          <a:noFill/>
        </p:spPr>
        <p:txBody>
          <a:bodyPr wrap="square" rtlCol="0">
            <a:spAutoFit/>
          </a:bodyPr>
          <a:lstStyle/>
          <a:p>
            <a:pPr algn="ctr" rtl="0"/>
            <a:r>
              <a:rPr lang="zh-hans" sz="1600" b="1">
                <a:solidFill>
                  <a:srgbClr val="FF0000"/>
                </a:solidFill>
                <a:latin typeface="SimSun" panose="02010600030101010101" pitchFamily="2" charset="-122"/>
                <a:ea typeface="SimSun" panose="02010600030101010101" pitchFamily="2" charset="-122"/>
              </a:rPr>
              <a:t>○</a:t>
            </a:r>
          </a:p>
        </p:txBody>
      </p:sp>
      <p:grpSp>
        <p:nvGrpSpPr>
          <p:cNvPr id="25" name="グループ化 24">
            <a:extLst>
              <a:ext uri="{FF2B5EF4-FFF2-40B4-BE49-F238E27FC236}">
                <a16:creationId xmlns:a16="http://schemas.microsoft.com/office/drawing/2014/main" id="{8CA295CE-C5C0-4E41-9DB3-6464B864141D}"/>
              </a:ext>
            </a:extLst>
          </p:cNvPr>
          <p:cNvGrpSpPr/>
          <p:nvPr/>
        </p:nvGrpSpPr>
        <p:grpSpPr>
          <a:xfrm>
            <a:off x="1804044" y="5589240"/>
            <a:ext cx="4071630" cy="997056"/>
            <a:chOff x="1804044" y="5600296"/>
            <a:chExt cx="4071630" cy="997056"/>
          </a:xfrm>
        </p:grpSpPr>
        <p:pic>
          <p:nvPicPr>
            <p:cNvPr id="10" name="図 9" descr="C:\Users\User07.PC007\OneDrive\01厚労省委託C\社会福祉\マニュアル\スプリング.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4034" y="5600296"/>
              <a:ext cx="2361640" cy="997056"/>
            </a:xfrm>
            <a:prstGeom prst="rect">
              <a:avLst/>
            </a:prstGeom>
            <a:noFill/>
            <a:ln>
              <a:noFill/>
            </a:ln>
          </p:spPr>
        </p:pic>
        <p:sp>
          <p:nvSpPr>
            <p:cNvPr id="11" name="テキスト ボックス 10"/>
            <p:cNvSpPr txBox="1"/>
            <p:nvPr/>
          </p:nvSpPr>
          <p:spPr>
            <a:xfrm>
              <a:off x="1804044" y="6042774"/>
              <a:ext cx="1701912" cy="338554"/>
            </a:xfrm>
            <a:prstGeom prst="rect">
              <a:avLst/>
            </a:prstGeom>
            <a:noFill/>
          </p:spPr>
          <p:txBody>
            <a:bodyPr wrap="square" rtlCol="0">
              <a:spAutoFit/>
            </a:bodyPr>
            <a:lstStyle/>
            <a:p>
              <a:pPr rtl="0"/>
              <a:r>
                <a:rPr lang="zh-hans" sz="1600" dirty="0">
                  <a:solidFill>
                    <a:prstClr val="black"/>
                  </a:solidFill>
                  <a:latin typeface="SimSun" panose="02010600030101010101" pitchFamily="2" charset="-122"/>
                  <a:ea typeface="SimSun" panose="02010600030101010101" pitchFamily="2" charset="-122"/>
                </a:rPr>
                <a:t>（鞋头翘度）</a:t>
              </a:r>
            </a:p>
          </p:txBody>
        </p:sp>
      </p:grpSp>
      <p:sp>
        <p:nvSpPr>
          <p:cNvPr id="2" name="四角形: 角を丸くする 1">
            <a:extLst>
              <a:ext uri="{FF2B5EF4-FFF2-40B4-BE49-F238E27FC236}">
                <a16:creationId xmlns:a16="http://schemas.microsoft.com/office/drawing/2014/main" id="{2F3039BD-EA34-4FA4-BC6A-8259CDD0F9B2}"/>
              </a:ext>
            </a:extLst>
          </p:cNvPr>
          <p:cNvSpPr/>
          <p:nvPr/>
        </p:nvSpPr>
        <p:spPr>
          <a:xfrm>
            <a:off x="293171" y="146619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zh-hans" b="1">
                <a:solidFill>
                  <a:sysClr val="windowText" lastClr="000000"/>
                </a:solidFill>
                <a:latin typeface="SimSun" panose="02010600030101010101" pitchFamily="2" charset="-122"/>
                <a:ea typeface="SimSun" panose="02010600030101010101" pitchFamily="2" charset="-122"/>
              </a:rPr>
              <a:t>尺寸</a:t>
            </a:r>
          </a:p>
        </p:txBody>
      </p:sp>
      <p:sp>
        <p:nvSpPr>
          <p:cNvPr id="12" name="四角形: 角を丸くする 11">
            <a:extLst>
              <a:ext uri="{FF2B5EF4-FFF2-40B4-BE49-F238E27FC236}">
                <a16:creationId xmlns:a16="http://schemas.microsoft.com/office/drawing/2014/main" id="{665C36C0-3E3B-4AD7-B506-C28764662F73}"/>
              </a:ext>
            </a:extLst>
          </p:cNvPr>
          <p:cNvSpPr/>
          <p:nvPr/>
        </p:nvSpPr>
        <p:spPr>
          <a:xfrm>
            <a:off x="293171" y="2143074"/>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zh-hans" b="1">
                <a:solidFill>
                  <a:sysClr val="windowText" lastClr="000000"/>
                </a:solidFill>
                <a:latin typeface="SimSun" panose="02010600030101010101" pitchFamily="2" charset="-122"/>
                <a:ea typeface="SimSun" panose="02010600030101010101" pitchFamily="2" charset="-122"/>
              </a:rPr>
              <a:t>弯曲性</a:t>
            </a:r>
          </a:p>
        </p:txBody>
      </p:sp>
      <p:sp>
        <p:nvSpPr>
          <p:cNvPr id="13" name="四角形: 角を丸くする 12">
            <a:extLst>
              <a:ext uri="{FF2B5EF4-FFF2-40B4-BE49-F238E27FC236}">
                <a16:creationId xmlns:a16="http://schemas.microsoft.com/office/drawing/2014/main" id="{9CE2853F-7D80-4264-B733-DAB59EC229D8}"/>
              </a:ext>
            </a:extLst>
          </p:cNvPr>
          <p:cNvSpPr/>
          <p:nvPr/>
        </p:nvSpPr>
        <p:spPr>
          <a:xfrm>
            <a:off x="293171" y="281994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zh-hans" b="1">
                <a:solidFill>
                  <a:sysClr val="windowText" lastClr="000000"/>
                </a:solidFill>
                <a:latin typeface="SimSun" panose="02010600030101010101" pitchFamily="2" charset="-122"/>
                <a:ea typeface="SimSun" panose="02010600030101010101" pitchFamily="2" charset="-122"/>
              </a:rPr>
              <a:t>重量</a:t>
            </a:r>
          </a:p>
        </p:txBody>
      </p:sp>
      <p:sp>
        <p:nvSpPr>
          <p:cNvPr id="14" name="四角形: 角を丸くする 13">
            <a:extLst>
              <a:ext uri="{FF2B5EF4-FFF2-40B4-BE49-F238E27FC236}">
                <a16:creationId xmlns:a16="http://schemas.microsoft.com/office/drawing/2014/main" id="{198CC083-41AA-4976-874D-83BC3120543C}"/>
              </a:ext>
            </a:extLst>
          </p:cNvPr>
          <p:cNvSpPr/>
          <p:nvPr/>
        </p:nvSpPr>
        <p:spPr>
          <a:xfrm>
            <a:off x="293171" y="3496824"/>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zh-hans" b="1">
                <a:solidFill>
                  <a:sysClr val="windowText" lastClr="000000"/>
                </a:solidFill>
                <a:latin typeface="SimSun" panose="02010600030101010101" pitchFamily="2" charset="-122"/>
                <a:ea typeface="SimSun" panose="02010600030101010101" pitchFamily="2" charset="-122"/>
              </a:rPr>
              <a:t>重量平衡（前后）</a:t>
            </a:r>
          </a:p>
        </p:txBody>
      </p:sp>
      <p:sp>
        <p:nvSpPr>
          <p:cNvPr id="15" name="四角形: 角を丸くする 14">
            <a:extLst>
              <a:ext uri="{FF2B5EF4-FFF2-40B4-BE49-F238E27FC236}">
                <a16:creationId xmlns:a16="http://schemas.microsoft.com/office/drawing/2014/main" id="{06CF32CD-AC99-4F82-AAAA-28C820215430}"/>
              </a:ext>
            </a:extLst>
          </p:cNvPr>
          <p:cNvSpPr/>
          <p:nvPr/>
        </p:nvSpPr>
        <p:spPr>
          <a:xfrm>
            <a:off x="293171" y="417369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zh-hans" b="1">
                <a:solidFill>
                  <a:sysClr val="windowText" lastClr="000000"/>
                </a:solidFill>
                <a:latin typeface="SimSun" panose="02010600030101010101" pitchFamily="2" charset="-122"/>
                <a:ea typeface="SimSun" panose="02010600030101010101" pitchFamily="2" charset="-122"/>
              </a:rPr>
              <a:t>脚趾部分的高度</a:t>
            </a:r>
          </a:p>
        </p:txBody>
      </p:sp>
      <p:sp>
        <p:nvSpPr>
          <p:cNvPr id="16" name="四角形: 角を丸くする 15">
            <a:extLst>
              <a:ext uri="{FF2B5EF4-FFF2-40B4-BE49-F238E27FC236}">
                <a16:creationId xmlns:a16="http://schemas.microsoft.com/office/drawing/2014/main" id="{814E7612-5596-4B74-AE45-DAD222C6E7D8}"/>
              </a:ext>
            </a:extLst>
          </p:cNvPr>
          <p:cNvSpPr/>
          <p:nvPr/>
        </p:nvSpPr>
        <p:spPr>
          <a:xfrm>
            <a:off x="293171" y="4850575"/>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zh-hans" sz="1400" b="1">
                <a:solidFill>
                  <a:sysClr val="windowText" lastClr="000000"/>
                </a:solidFill>
                <a:latin typeface="SimSun" panose="02010600030101010101" pitchFamily="2" charset="-122"/>
                <a:ea typeface="SimSun" panose="02010600030101010101" pitchFamily="2" charset="-122"/>
              </a:rPr>
              <a:t>鞋底和地板的防滑性的平衡</a:t>
            </a:r>
          </a:p>
        </p:txBody>
      </p:sp>
      <p:sp>
        <p:nvSpPr>
          <p:cNvPr id="17" name="テキスト ボックス 16">
            <a:extLst>
              <a:ext uri="{FF2B5EF4-FFF2-40B4-BE49-F238E27FC236}">
                <a16:creationId xmlns:a16="http://schemas.microsoft.com/office/drawing/2014/main" id="{EFF3A74F-0B87-432A-98F1-465928F2A519}"/>
              </a:ext>
            </a:extLst>
          </p:cNvPr>
          <p:cNvSpPr txBox="1"/>
          <p:nvPr/>
        </p:nvSpPr>
        <p:spPr>
          <a:xfrm>
            <a:off x="2915816" y="1466200"/>
            <a:ext cx="3753545" cy="492443"/>
          </a:xfrm>
          <a:prstGeom prst="rect">
            <a:avLst/>
          </a:prstGeom>
          <a:noFill/>
        </p:spPr>
        <p:txBody>
          <a:bodyPr wrap="square" lIns="0" tIns="0" rIns="0" bIns="0" rtlCol="0">
            <a:spAutoFit/>
          </a:bodyPr>
          <a:lstStyle/>
          <a:p>
            <a:pPr rtl="0"/>
            <a:r>
              <a:rPr lang="zh-hans" sz="1600">
                <a:solidFill>
                  <a:prstClr val="black"/>
                </a:solidFill>
                <a:latin typeface="SimSun" panose="02010600030101010101" pitchFamily="2" charset="-122"/>
                <a:ea typeface="SimSun" panose="02010600030101010101" pitchFamily="2" charset="-122"/>
              </a:rPr>
              <a:t>太小或太大都无法用力站稳</a:t>
            </a:r>
            <a:endParaRPr lang="en-US" altLang="ja-JP" sz="1600" dirty="0">
              <a:solidFill>
                <a:prstClr val="black"/>
              </a:solidFill>
              <a:latin typeface="SimSun" panose="02010600030101010101" pitchFamily="2" charset="-122"/>
              <a:ea typeface="SimSun" panose="02010600030101010101" pitchFamily="2" charset="-122"/>
            </a:endParaRPr>
          </a:p>
          <a:p>
            <a:pPr rtl="0"/>
            <a:r>
              <a:rPr lang="zh-hans" sz="1600">
                <a:solidFill>
                  <a:prstClr val="black"/>
                </a:solidFill>
                <a:latin typeface="SimSun" panose="02010600030101010101" pitchFamily="2" charset="-122"/>
                <a:ea typeface="SimSun" panose="02010600030101010101" pitchFamily="2" charset="-122"/>
              </a:rPr>
              <a:t>容易失去平衡</a:t>
            </a:r>
          </a:p>
        </p:txBody>
      </p:sp>
      <p:sp>
        <p:nvSpPr>
          <p:cNvPr id="18" name="テキスト ボックス 17">
            <a:extLst>
              <a:ext uri="{FF2B5EF4-FFF2-40B4-BE49-F238E27FC236}">
                <a16:creationId xmlns:a16="http://schemas.microsoft.com/office/drawing/2014/main" id="{D7CB5647-2A71-4D11-B3E7-3A9D4A002ADE}"/>
              </a:ext>
            </a:extLst>
          </p:cNvPr>
          <p:cNvSpPr txBox="1"/>
          <p:nvPr/>
        </p:nvSpPr>
        <p:spPr>
          <a:xfrm>
            <a:off x="2915816" y="2143075"/>
            <a:ext cx="3753545" cy="492443"/>
          </a:xfrm>
          <a:prstGeom prst="rect">
            <a:avLst/>
          </a:prstGeom>
          <a:noFill/>
        </p:spPr>
        <p:txBody>
          <a:bodyPr wrap="square" lIns="0" tIns="0" rIns="0" bIns="0" rtlCol="0">
            <a:spAutoFit/>
          </a:bodyPr>
          <a:lstStyle/>
          <a:p>
            <a:pPr rtl="0"/>
            <a:r>
              <a:rPr lang="zh-hans" sz="1600">
                <a:solidFill>
                  <a:prstClr val="black"/>
                </a:solidFill>
                <a:latin typeface="SimSun" panose="02010600030101010101" pitchFamily="2" charset="-122"/>
                <a:ea typeface="SimSun" panose="02010600030101010101" pitchFamily="2" charset="-122"/>
              </a:rPr>
              <a:t>弯曲性差容易走路拖脚，</a:t>
            </a:r>
            <a:endParaRPr lang="en-US" altLang="ja-JP" sz="1600" dirty="0">
              <a:solidFill>
                <a:prstClr val="black"/>
              </a:solidFill>
              <a:latin typeface="SimSun" panose="02010600030101010101" pitchFamily="2" charset="-122"/>
              <a:ea typeface="SimSun" panose="02010600030101010101" pitchFamily="2" charset="-122"/>
            </a:endParaRPr>
          </a:p>
          <a:p>
            <a:pPr rtl="0"/>
            <a:r>
              <a:rPr lang="zh-hans" sz="1600">
                <a:solidFill>
                  <a:prstClr val="black"/>
                </a:solidFill>
                <a:latin typeface="SimSun" panose="02010600030101010101" pitchFamily="2" charset="-122"/>
                <a:ea typeface="SimSun" panose="02010600030101010101" pitchFamily="2" charset="-122"/>
              </a:rPr>
              <a:t>成为绊倒的原因。</a:t>
            </a:r>
          </a:p>
        </p:txBody>
      </p:sp>
      <p:sp>
        <p:nvSpPr>
          <p:cNvPr id="19" name="テキスト ボックス 18">
            <a:extLst>
              <a:ext uri="{FF2B5EF4-FFF2-40B4-BE49-F238E27FC236}">
                <a16:creationId xmlns:a16="http://schemas.microsoft.com/office/drawing/2014/main" id="{59CA2299-6994-4660-BDEF-8EDEB40250AD}"/>
              </a:ext>
            </a:extLst>
          </p:cNvPr>
          <p:cNvSpPr txBox="1"/>
          <p:nvPr/>
        </p:nvSpPr>
        <p:spPr>
          <a:xfrm>
            <a:off x="2915816" y="2819950"/>
            <a:ext cx="3753545" cy="492443"/>
          </a:xfrm>
          <a:prstGeom prst="rect">
            <a:avLst/>
          </a:prstGeom>
          <a:noFill/>
        </p:spPr>
        <p:txBody>
          <a:bodyPr wrap="square" lIns="0" tIns="0" rIns="0" bIns="0" rtlCol="0">
            <a:spAutoFit/>
          </a:bodyPr>
          <a:lstStyle/>
          <a:p>
            <a:pPr rtl="0"/>
            <a:r>
              <a:rPr lang="zh-hans" sz="1600">
                <a:solidFill>
                  <a:prstClr val="black"/>
                </a:solidFill>
                <a:latin typeface="SimSun" panose="02010600030101010101" pitchFamily="2" charset="-122"/>
                <a:ea typeface="SimSun" panose="02010600030101010101" pitchFamily="2" charset="-122"/>
              </a:rPr>
              <a:t>太重会难以抬脚，</a:t>
            </a:r>
            <a:endParaRPr lang="en-US" altLang="ja-JP" sz="1600" dirty="0">
              <a:solidFill>
                <a:prstClr val="black"/>
              </a:solidFill>
              <a:latin typeface="SimSun" panose="02010600030101010101" pitchFamily="2" charset="-122"/>
              <a:ea typeface="SimSun" panose="02010600030101010101" pitchFamily="2" charset="-122"/>
            </a:endParaRPr>
          </a:p>
          <a:p>
            <a:pPr rtl="0"/>
            <a:r>
              <a:rPr lang="zh-hans" sz="1600">
                <a:solidFill>
                  <a:prstClr val="black"/>
                </a:solidFill>
                <a:latin typeface="SimSun" panose="02010600030101010101" pitchFamily="2" charset="-122"/>
                <a:ea typeface="SimSun" panose="02010600030101010101" pitchFamily="2" charset="-122"/>
              </a:rPr>
              <a:t>成为绊倒的原因。</a:t>
            </a:r>
          </a:p>
        </p:txBody>
      </p:sp>
      <p:sp>
        <p:nvSpPr>
          <p:cNvPr id="20" name="テキスト ボックス 19">
            <a:extLst>
              <a:ext uri="{FF2B5EF4-FFF2-40B4-BE49-F238E27FC236}">
                <a16:creationId xmlns:a16="http://schemas.microsoft.com/office/drawing/2014/main" id="{758D9CF2-A594-40C4-8639-7FDFD1908166}"/>
              </a:ext>
            </a:extLst>
          </p:cNvPr>
          <p:cNvSpPr txBox="1"/>
          <p:nvPr/>
        </p:nvSpPr>
        <p:spPr>
          <a:xfrm>
            <a:off x="2915816" y="3496825"/>
            <a:ext cx="4320480" cy="492443"/>
          </a:xfrm>
          <a:prstGeom prst="rect">
            <a:avLst/>
          </a:prstGeom>
          <a:noFill/>
        </p:spPr>
        <p:txBody>
          <a:bodyPr wrap="square" lIns="0" tIns="0" rIns="0" bIns="0" rtlCol="0">
            <a:spAutoFit/>
          </a:bodyPr>
          <a:lstStyle/>
          <a:p>
            <a:pPr rtl="0"/>
            <a:r>
              <a:rPr lang="zh-hans" sz="1600">
                <a:solidFill>
                  <a:prstClr val="black"/>
                </a:solidFill>
                <a:latin typeface="SimSun" panose="02010600030101010101" pitchFamily="2" charset="-122"/>
                <a:ea typeface="SimSun" panose="02010600030101010101" pitchFamily="2" charset="-122"/>
              </a:rPr>
              <a:t>重量偏向脚趾方向，走路时</a:t>
            </a:r>
            <a:endParaRPr lang="en-US" altLang="ja-JP" sz="1600" dirty="0">
              <a:solidFill>
                <a:prstClr val="black"/>
              </a:solidFill>
              <a:latin typeface="SimSun" panose="02010600030101010101" pitchFamily="2" charset="-122"/>
              <a:ea typeface="SimSun" panose="02010600030101010101" pitchFamily="2" charset="-122"/>
            </a:endParaRPr>
          </a:p>
          <a:p>
            <a:pPr rtl="0"/>
            <a:r>
              <a:rPr lang="zh-hans" sz="1600">
                <a:solidFill>
                  <a:prstClr val="black"/>
                </a:solidFill>
                <a:latin typeface="SimSun" panose="02010600030101010101" pitchFamily="2" charset="-122"/>
                <a:ea typeface="SimSun" panose="02010600030101010101" pitchFamily="2" charset="-122"/>
              </a:rPr>
              <a:t>脚趾会向下，成为绊倒的原因。</a:t>
            </a:r>
          </a:p>
        </p:txBody>
      </p:sp>
      <p:sp>
        <p:nvSpPr>
          <p:cNvPr id="21" name="テキスト ボックス 20">
            <a:extLst>
              <a:ext uri="{FF2B5EF4-FFF2-40B4-BE49-F238E27FC236}">
                <a16:creationId xmlns:a16="http://schemas.microsoft.com/office/drawing/2014/main" id="{7E9F063B-1A5E-4039-B09E-1DB2C0F38028}"/>
              </a:ext>
            </a:extLst>
          </p:cNvPr>
          <p:cNvSpPr txBox="1"/>
          <p:nvPr/>
        </p:nvSpPr>
        <p:spPr>
          <a:xfrm>
            <a:off x="2915816" y="4173700"/>
            <a:ext cx="4320480" cy="492443"/>
          </a:xfrm>
          <a:prstGeom prst="rect">
            <a:avLst/>
          </a:prstGeom>
          <a:noFill/>
        </p:spPr>
        <p:txBody>
          <a:bodyPr wrap="square" lIns="0" tIns="0" rIns="0" bIns="0" rtlCol="0">
            <a:spAutoFit/>
          </a:bodyPr>
          <a:lstStyle/>
          <a:p>
            <a:pPr rtl="0"/>
            <a:r>
              <a:rPr lang="zh-hans" sz="1600">
                <a:solidFill>
                  <a:prstClr val="black"/>
                </a:solidFill>
                <a:latin typeface="SimSun" panose="02010600030101010101" pitchFamily="2" charset="-122"/>
                <a:ea typeface="SimSun" panose="02010600030101010101" pitchFamily="2" charset="-122"/>
              </a:rPr>
              <a:t>脚趾部分高度偏低，即使是一点台阶，也会容易绊倒。</a:t>
            </a:r>
          </a:p>
        </p:txBody>
      </p:sp>
      <p:sp>
        <p:nvSpPr>
          <p:cNvPr id="22" name="テキスト ボックス 21">
            <a:extLst>
              <a:ext uri="{FF2B5EF4-FFF2-40B4-BE49-F238E27FC236}">
                <a16:creationId xmlns:a16="http://schemas.microsoft.com/office/drawing/2014/main" id="{6E708E6F-A490-4C11-8695-66421E768574}"/>
              </a:ext>
            </a:extLst>
          </p:cNvPr>
          <p:cNvSpPr txBox="1"/>
          <p:nvPr/>
        </p:nvSpPr>
        <p:spPr>
          <a:xfrm>
            <a:off x="2915816" y="4850576"/>
            <a:ext cx="6050989" cy="492443"/>
          </a:xfrm>
          <a:prstGeom prst="rect">
            <a:avLst/>
          </a:prstGeom>
          <a:noFill/>
        </p:spPr>
        <p:txBody>
          <a:bodyPr wrap="square" lIns="0" tIns="0" rIns="0" bIns="0" rtlCol="0">
            <a:spAutoFit/>
          </a:bodyPr>
          <a:lstStyle/>
          <a:p>
            <a:pPr rtl="0"/>
            <a:r>
              <a:rPr lang="zh-hans" sz="1600" dirty="0">
                <a:solidFill>
                  <a:prstClr val="black"/>
                </a:solidFill>
                <a:latin typeface="SimSun" panose="02010600030101010101" pitchFamily="2" charset="-122"/>
                <a:ea typeface="SimSun" panose="02010600030101010101" pitchFamily="2" charset="-122"/>
              </a:rPr>
              <a:t>适合工作场所和内容的防滑性是很重要的。例如，防滑地板上穿防滑鞋底会产生过多的摩擦，成为绊倒的原因。</a:t>
            </a:r>
          </a:p>
        </p:txBody>
      </p:sp>
      <p:sp>
        <p:nvSpPr>
          <p:cNvPr id="23" name="テキスト ボックス 22">
            <a:extLst>
              <a:ext uri="{FF2B5EF4-FFF2-40B4-BE49-F238E27FC236}">
                <a16:creationId xmlns:a16="http://schemas.microsoft.com/office/drawing/2014/main" id="{2289F6F8-3A35-407B-9BA2-26AE4AB8F601}"/>
              </a:ext>
            </a:extLst>
          </p:cNvPr>
          <p:cNvSpPr txBox="1"/>
          <p:nvPr/>
        </p:nvSpPr>
        <p:spPr>
          <a:xfrm>
            <a:off x="154281" y="1097561"/>
            <a:ext cx="4175957" cy="246221"/>
          </a:xfrm>
          <a:prstGeom prst="rect">
            <a:avLst/>
          </a:prstGeom>
          <a:noFill/>
        </p:spPr>
        <p:txBody>
          <a:bodyPr wrap="square" lIns="0" tIns="0" rIns="0" bIns="0" rtlCol="0">
            <a:spAutoFit/>
          </a:bodyPr>
          <a:lstStyle/>
          <a:p>
            <a:pPr rtl="0"/>
            <a:r>
              <a:rPr lang="zh-hans" sz="1600">
                <a:solidFill>
                  <a:prstClr val="black"/>
                </a:solidFill>
                <a:latin typeface="SimSun" panose="02010600030101010101" pitchFamily="2" charset="-122"/>
                <a:ea typeface="SimSun" panose="02010600030101010101" pitchFamily="2" charset="-122"/>
              </a:rPr>
              <a:t>&lt;为了防止跌倒，如何选择鞋子的要点&gt;</a:t>
            </a:r>
          </a:p>
        </p:txBody>
      </p:sp>
      <p:sp>
        <p:nvSpPr>
          <p:cNvPr id="24" name="テキスト ボックス 23">
            <a:extLst>
              <a:ext uri="{FF2B5EF4-FFF2-40B4-BE49-F238E27FC236}">
                <a16:creationId xmlns:a16="http://schemas.microsoft.com/office/drawing/2014/main" id="{8FCE9DA1-C827-470C-9A48-AAB32430F41A}"/>
              </a:ext>
            </a:extLst>
          </p:cNvPr>
          <p:cNvSpPr txBox="1"/>
          <p:nvPr/>
        </p:nvSpPr>
        <p:spPr>
          <a:xfrm>
            <a:off x="107504" y="81027"/>
            <a:ext cx="1671545" cy="369332"/>
          </a:xfrm>
          <a:prstGeom prst="rect">
            <a:avLst/>
          </a:prstGeom>
          <a:noFill/>
        </p:spPr>
        <p:txBody>
          <a:bodyPr wrap="square" rtlCol="0">
            <a:spAutoFit/>
          </a:bodyPr>
          <a:lstStyle/>
          <a:p>
            <a:pPr rtl="0"/>
            <a:r>
              <a:rPr lang="zh-hans">
                <a:solidFill>
                  <a:prstClr val="black"/>
                </a:solidFill>
                <a:latin typeface="SimSun" panose="02010600030101010101" pitchFamily="2" charset="-122"/>
                <a:ea typeface="SimSun" panose="02010600030101010101" pitchFamily="2" charset="-122"/>
              </a:rPr>
              <a:t>（参 考）</a:t>
            </a:r>
          </a:p>
        </p:txBody>
      </p:sp>
      <p:sp>
        <p:nvSpPr>
          <p:cNvPr id="4" name="スライド番号プレースホルダー 3"/>
          <p:cNvSpPr>
            <a:spLocks noGrp="1"/>
          </p:cNvSpPr>
          <p:nvPr>
            <p:ph type="sldNum" sz="quarter" idx="12"/>
          </p:nvPr>
        </p:nvSpPr>
        <p:spPr>
          <a:xfrm>
            <a:off x="3707904" y="6453336"/>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20</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686717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522287" y="692696"/>
            <a:ext cx="8226177" cy="5744332"/>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marL="1588" rtl="0" fontAlgn="auto">
              <a:spcBef>
                <a:spcPts val="0"/>
              </a:spcBef>
              <a:spcAft>
                <a:spcPts val="0"/>
              </a:spcAft>
              <a:defRPr/>
            </a:pPr>
            <a:endParaRPr lang="en-US" altLang="ja-JP" sz="1600" dirty="0">
              <a:solidFill>
                <a:srgbClr val="0000CC"/>
              </a:solidFill>
              <a:latin typeface="SimSun" panose="02010600030101010101" pitchFamily="2" charset="-122"/>
              <a:ea typeface="SimSun" panose="02010600030101010101" pitchFamily="2" charset="-122"/>
              <a:cs typeface="メイリオ" pitchFamily="50" charset="-128"/>
            </a:endParaRPr>
          </a:p>
          <a:p>
            <a:pPr marL="1588" rtl="0" fontAlgn="auto">
              <a:lnSpc>
                <a:spcPct val="125000"/>
              </a:lnSpc>
              <a:spcBef>
                <a:spcPts val="0"/>
              </a:spcBef>
              <a:spcAft>
                <a:spcPts val="0"/>
              </a:spcAft>
              <a:defRPr/>
            </a:pPr>
            <a:r>
              <a:rPr lang="zh-hans" sz="1600">
                <a:solidFill>
                  <a:srgbClr val="0000CC"/>
                </a:solidFill>
                <a:latin typeface="SimSun" panose="02010600030101010101" pitchFamily="2" charset="-122"/>
                <a:ea typeface="SimSun" panose="02010600030101010101" pitchFamily="2" charset="-122"/>
                <a:cs typeface="メイリオ" pitchFamily="50" charset="-128"/>
              </a:rPr>
              <a:t>■ 工作姿势和动作</a:t>
            </a:r>
            <a:r>
              <a:rPr lang="zh-hans" sz="1600">
                <a:solidFill>
                  <a:schemeClr val="tx1"/>
                </a:solidFill>
                <a:latin typeface="SimSun" panose="02010600030101010101" pitchFamily="2" charset="-122"/>
                <a:ea typeface="SimSun" panose="02010600030101010101" pitchFamily="2" charset="-122"/>
                <a:cs typeface="メイリオ" pitchFamily="50" charset="-128"/>
              </a:rPr>
              <a:t>（处理重物）</a:t>
            </a:r>
          </a:p>
          <a:p>
            <a:pPr marL="182563" rtl="0" fontAlgn="auto">
              <a:lnSpc>
                <a:spcPct val="125000"/>
              </a:lnSpc>
              <a:spcBef>
                <a:spcPts val="0"/>
              </a:spcBef>
              <a:spcAft>
                <a:spcPts val="0"/>
              </a:spcAft>
              <a:defRPr/>
            </a:pPr>
            <a:endParaRPr lang="en-US" altLang="ja-JP" sz="1600" u="sng" dirty="0">
              <a:solidFill>
                <a:schemeClr val="tx1"/>
              </a:solidFill>
              <a:latin typeface="SimSun" panose="02010600030101010101" pitchFamily="2" charset="-122"/>
              <a:ea typeface="SimSun" panose="02010600030101010101" pitchFamily="2" charset="-122"/>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SimSun" panose="02010600030101010101" pitchFamily="2" charset="-122"/>
              <a:ea typeface="SimSun" panose="02010600030101010101" pitchFamily="2" charset="-122"/>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SimSun" panose="02010600030101010101" pitchFamily="2" charset="-122"/>
              <a:ea typeface="SimSun" panose="02010600030101010101" pitchFamily="2" charset="-122"/>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SimSun" panose="02010600030101010101" pitchFamily="2" charset="-122"/>
              <a:ea typeface="SimSun" panose="02010600030101010101" pitchFamily="2" charset="-122"/>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SimSun" panose="02010600030101010101" pitchFamily="2" charset="-122"/>
              <a:ea typeface="SimSun" panose="02010600030101010101" pitchFamily="2" charset="-122"/>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SimSun" panose="02010600030101010101" pitchFamily="2" charset="-122"/>
              <a:ea typeface="SimSun" panose="02010600030101010101" pitchFamily="2" charset="-122"/>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SimSun" panose="02010600030101010101" pitchFamily="2" charset="-122"/>
              <a:ea typeface="SimSun" panose="02010600030101010101" pitchFamily="2" charset="-122"/>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SimSun" panose="02010600030101010101" pitchFamily="2" charset="-122"/>
              <a:ea typeface="SimSun" panose="02010600030101010101" pitchFamily="2" charset="-122"/>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SimSun" panose="02010600030101010101" pitchFamily="2" charset="-122"/>
              <a:ea typeface="SimSun" panose="02010600030101010101" pitchFamily="2" charset="-122"/>
              <a:cs typeface="メイリオ" pitchFamily="50" charset="-128"/>
            </a:endParaRPr>
          </a:p>
          <a:p>
            <a:pPr marL="1588" rtl="0" fontAlgn="auto">
              <a:lnSpc>
                <a:spcPct val="125000"/>
              </a:lnSpc>
              <a:spcBef>
                <a:spcPts val="600"/>
              </a:spcBef>
              <a:spcAft>
                <a:spcPts val="0"/>
              </a:spcAft>
              <a:defRPr/>
            </a:pPr>
            <a:endParaRPr lang="en-US" altLang="ja-JP" sz="1600" dirty="0">
              <a:solidFill>
                <a:srgbClr val="0000CC"/>
              </a:solidFill>
              <a:latin typeface="SimSun" panose="02010600030101010101" pitchFamily="2" charset="-122"/>
              <a:ea typeface="SimSun" panose="02010600030101010101" pitchFamily="2" charset="-122"/>
              <a:cs typeface="メイリオ" pitchFamily="50" charset="-128"/>
            </a:endParaRPr>
          </a:p>
          <a:p>
            <a:pPr rtl="0" fontAlgn="auto">
              <a:spcBef>
                <a:spcPts val="0"/>
              </a:spcBef>
              <a:spcAft>
                <a:spcPts val="0"/>
              </a:spcAft>
              <a:defRPr/>
            </a:pPr>
            <a:endParaRPr lang="en-US" altLang="ja-JP" sz="1600" dirty="0">
              <a:solidFill>
                <a:schemeClr val="accent1">
                  <a:lumMod val="50000"/>
                </a:schemeClr>
              </a:solidFill>
              <a:latin typeface="SimSun" panose="02010600030101010101" pitchFamily="2" charset="-122"/>
              <a:ea typeface="SimSun" panose="02010600030101010101" pitchFamily="2" charset="-122"/>
              <a:cs typeface="メイリオ" pitchFamily="50" charset="-128"/>
            </a:endParaRPr>
          </a:p>
        </p:txBody>
      </p:sp>
      <p:sp>
        <p:nvSpPr>
          <p:cNvPr id="5" name="テキスト ボックス 8"/>
          <p:cNvSpPr txBox="1">
            <a:spLocks noChangeArrowheads="1"/>
          </p:cNvSpPr>
          <p:nvPr/>
        </p:nvSpPr>
        <p:spPr bwMode="auto">
          <a:xfrm>
            <a:off x="620837" y="1412776"/>
            <a:ext cx="4527227" cy="4089581"/>
          </a:xfrm>
          <a:prstGeom prst="rect">
            <a:avLst/>
          </a:prstGeom>
          <a:noFill/>
          <a:ln w="9525">
            <a:noFill/>
            <a:miter lim="800000"/>
            <a:headEnd/>
            <a:tailEnd/>
          </a:ln>
        </p:spPr>
        <p:txBody>
          <a:bodyPr wrap="square" rtlCol="0">
            <a:spAutoFit/>
          </a:bodyPr>
          <a:lstStyle/>
          <a:p>
            <a:pPr marL="361950" indent="-179388" algn="just" rtl="0">
              <a:lnSpc>
                <a:spcPct val="150000"/>
              </a:lnSpc>
              <a:spcBef>
                <a:spcPts val="600"/>
              </a:spcBef>
            </a:pPr>
            <a:r>
              <a:rPr lang="zh-hans" sz="1600" dirty="0">
                <a:latin typeface="SimSun" panose="02010600030101010101" pitchFamily="2" charset="-122"/>
                <a:ea typeface="SimSun" panose="02010600030101010101" pitchFamily="2" charset="-122"/>
                <a:cs typeface="メイリオ" pitchFamily="50" charset="-128"/>
              </a:rPr>
              <a:t>　保持身体尽可能靠近重物，并保持重心较低的姿势。</a:t>
            </a:r>
            <a:endParaRPr lang="en-US" altLang="ja-JP" sz="1600" dirty="0">
              <a:latin typeface="SimSun" panose="02010600030101010101" pitchFamily="2" charset="-122"/>
              <a:ea typeface="SimSun" panose="02010600030101010101" pitchFamily="2" charset="-122"/>
              <a:cs typeface="メイリオ" pitchFamily="50" charset="-128"/>
            </a:endParaRPr>
          </a:p>
          <a:p>
            <a:pPr marL="361950" indent="-179388" algn="just" rtl="0">
              <a:lnSpc>
                <a:spcPct val="150000"/>
              </a:lnSpc>
              <a:spcBef>
                <a:spcPts val="600"/>
              </a:spcBef>
            </a:pPr>
            <a:r>
              <a:rPr lang="zh-hans" dirty="0">
                <a:solidFill>
                  <a:srgbClr val="C00000"/>
                </a:solidFill>
                <a:latin typeface="SimSun" panose="02010600030101010101" pitchFamily="2" charset="-122"/>
                <a:ea typeface="SimSun" panose="02010600030101010101" pitchFamily="2" charset="-122"/>
                <a:cs typeface="メイリオ" pitchFamily="50" charset="-128"/>
              </a:rPr>
              <a:t>[提起重物时]</a:t>
            </a:r>
          </a:p>
          <a:p>
            <a:pPr marL="361950" indent="-179388" algn="just" rtl="0">
              <a:lnSpc>
                <a:spcPct val="150000"/>
              </a:lnSpc>
              <a:spcBef>
                <a:spcPts val="300"/>
              </a:spcBef>
            </a:pPr>
            <a:r>
              <a:rPr lang="zh-hans" sz="1600" dirty="0">
                <a:latin typeface="SimSun" panose="02010600030101010101" pitchFamily="2" charset="-122"/>
                <a:ea typeface="SimSun" panose="02010600030101010101" pitchFamily="2" charset="-122"/>
                <a:cs typeface="メイリオ" pitchFamily="50" charset="-128"/>
              </a:rPr>
              <a:t>① </a:t>
            </a:r>
            <a:r>
              <a:rPr lang="zh-hans" sz="1600" spc="-20" dirty="0">
                <a:latin typeface="SimSun" panose="02010600030101010101" pitchFamily="2" charset="-122"/>
                <a:ea typeface="SimSun" panose="02010600030101010101" pitchFamily="2" charset="-122"/>
                <a:cs typeface="メイリオ" pitchFamily="50" charset="-128"/>
              </a:rPr>
              <a:t>单腿稍微向前，屈膝，充分放低腰部，并抱起重物。</a:t>
            </a:r>
            <a:endParaRPr lang="en-US" altLang="ja-JP" sz="1600" spc="-20" dirty="0">
              <a:latin typeface="SimSun" panose="02010600030101010101" pitchFamily="2" charset="-122"/>
              <a:ea typeface="SimSun" panose="02010600030101010101" pitchFamily="2" charset="-122"/>
              <a:cs typeface="メイリオ" pitchFamily="50" charset="-128"/>
            </a:endParaRPr>
          </a:p>
          <a:p>
            <a:pPr marL="361950" indent="-179388" algn="just" rtl="0">
              <a:lnSpc>
                <a:spcPct val="150000"/>
              </a:lnSpc>
              <a:spcBef>
                <a:spcPts val="300"/>
              </a:spcBef>
            </a:pPr>
            <a:r>
              <a:rPr lang="zh-hans" sz="1600" spc="-20" dirty="0">
                <a:latin typeface="SimSun" panose="02010600030101010101" pitchFamily="2" charset="-122"/>
                <a:ea typeface="SimSun" panose="02010600030101010101" pitchFamily="2" charset="-122"/>
                <a:cs typeface="メイリオ" pitchFamily="50" charset="-128"/>
              </a:rPr>
              <a:t>② 通过伸膝站立。</a:t>
            </a:r>
            <a:endParaRPr lang="en-US" altLang="ja-JP" sz="1600" spc="-20" dirty="0">
              <a:latin typeface="SimSun" panose="02010600030101010101" pitchFamily="2" charset="-122"/>
              <a:ea typeface="SimSun" panose="02010600030101010101" pitchFamily="2" charset="-122"/>
              <a:cs typeface="メイリオ" pitchFamily="50" charset="-128"/>
            </a:endParaRPr>
          </a:p>
          <a:p>
            <a:pPr marL="361950" indent="-179388" algn="just" rtl="0">
              <a:lnSpc>
                <a:spcPct val="150000"/>
              </a:lnSpc>
              <a:spcBef>
                <a:spcPts val="300"/>
              </a:spcBef>
            </a:pPr>
            <a:r>
              <a:rPr lang="zh-hans" sz="1600" spc="-20" dirty="0">
                <a:latin typeface="SimSun" panose="02010600030101010101" pitchFamily="2" charset="-122"/>
                <a:ea typeface="SimSun" panose="02010600030101010101" pitchFamily="2" charset="-122"/>
                <a:cs typeface="メイリオ" pitchFamily="50" charset="-128"/>
              </a:rPr>
              <a:t>③ </a:t>
            </a:r>
            <a:r>
              <a:rPr lang="zh-hans" sz="1600" dirty="0">
                <a:latin typeface="SimSun" panose="02010600030101010101" pitchFamily="2" charset="-122"/>
                <a:ea typeface="SimSun" panose="02010600030101010101" pitchFamily="2" charset="-122"/>
                <a:cs typeface="メイリオ" pitchFamily="50" charset="-128"/>
              </a:rPr>
              <a:t>提起重物时，调整呼吸，施加腹压后进行。</a:t>
            </a:r>
            <a:endParaRPr lang="en-US" altLang="ja-JP" sz="1600" dirty="0">
              <a:latin typeface="SimSun" panose="02010600030101010101" pitchFamily="2" charset="-122"/>
              <a:ea typeface="SimSun" panose="02010600030101010101" pitchFamily="2" charset="-122"/>
              <a:cs typeface="メイリオ" pitchFamily="50" charset="-128"/>
            </a:endParaRPr>
          </a:p>
          <a:p>
            <a:pPr marL="361950" indent="-179388" algn="just" rtl="0">
              <a:lnSpc>
                <a:spcPct val="150000"/>
              </a:lnSpc>
              <a:spcBef>
                <a:spcPts val="0"/>
              </a:spcBef>
            </a:pPr>
            <a:endParaRPr lang="en-US" altLang="ja-JP" sz="1600" dirty="0">
              <a:solidFill>
                <a:srgbClr val="C00000"/>
              </a:solidFill>
              <a:latin typeface="SimSun" panose="02010600030101010101" pitchFamily="2" charset="-122"/>
              <a:ea typeface="SimSun" panose="02010600030101010101" pitchFamily="2" charset="-122"/>
              <a:cs typeface="メイリオ" pitchFamily="50" charset="-128"/>
            </a:endParaRPr>
          </a:p>
          <a:p>
            <a:pPr marL="361950" indent="-179388" algn="just" rtl="0">
              <a:lnSpc>
                <a:spcPct val="150000"/>
              </a:lnSpc>
              <a:spcBef>
                <a:spcPts val="600"/>
              </a:spcBef>
            </a:pPr>
            <a:r>
              <a:rPr lang="zh-hans" dirty="0">
                <a:solidFill>
                  <a:srgbClr val="C00000"/>
                </a:solidFill>
                <a:latin typeface="SimSun" panose="02010600030101010101" pitchFamily="2" charset="-122"/>
                <a:ea typeface="SimSun" panose="02010600030101010101" pitchFamily="2" charset="-122"/>
                <a:cs typeface="メイリオ" pitchFamily="50" charset="-128"/>
              </a:rPr>
              <a:t>[拿着重物移动]</a:t>
            </a:r>
          </a:p>
          <a:p>
            <a:pPr marL="361950" indent="-179388" algn="just" rtl="0">
              <a:lnSpc>
                <a:spcPct val="150000"/>
              </a:lnSpc>
              <a:spcBef>
                <a:spcPts val="0"/>
              </a:spcBef>
            </a:pPr>
            <a:r>
              <a:rPr lang="zh-hans" sz="1600" dirty="0">
                <a:latin typeface="SimSun" panose="02010600030101010101" pitchFamily="2" charset="-122"/>
                <a:ea typeface="SimSun" panose="02010600030101010101" pitchFamily="2" charset="-122"/>
                <a:cs typeface="メイリオ" pitchFamily="50" charset="-128"/>
              </a:rPr>
              <a:t>　 缩短移动距离，避免人力上下楼梯。</a:t>
            </a:r>
            <a:endParaRPr lang="en-US" altLang="ja-JP" sz="1600" dirty="0">
              <a:latin typeface="SimSun" panose="02010600030101010101" pitchFamily="2" charset="-122"/>
              <a:ea typeface="SimSun" panose="02010600030101010101" pitchFamily="2" charset="-122"/>
              <a:cs typeface="メイリオ" pitchFamily="50" charset="-128"/>
            </a:endParaRPr>
          </a:p>
        </p:txBody>
      </p:sp>
      <p:grpSp>
        <p:nvGrpSpPr>
          <p:cNvPr id="6" name="グループ化 11"/>
          <p:cNvGrpSpPr>
            <a:grpSpLocks noChangeAspect="1"/>
          </p:cNvGrpSpPr>
          <p:nvPr/>
        </p:nvGrpSpPr>
        <p:grpSpPr bwMode="auto">
          <a:xfrm>
            <a:off x="5343425" y="1700808"/>
            <a:ext cx="3333031" cy="3825319"/>
            <a:chOff x="6084168" y="1366770"/>
            <a:chExt cx="2639380" cy="3029536"/>
          </a:xfrm>
        </p:grpSpPr>
        <p:pic>
          <p:nvPicPr>
            <p:cNvPr id="7" name="Picture 3" descr="C:\Users\User07.PC007\OneDrive\01厚労省委託C\未熟練\参考資料\重量物姿勢(OK)Acolor.gif"/>
            <p:cNvPicPr>
              <a:picLocks noChangeAspect="1" noChangeArrowheads="1"/>
            </p:cNvPicPr>
            <p:nvPr/>
          </p:nvPicPr>
          <p:blipFill>
            <a:blip r:embed="rId2" cstate="print"/>
            <a:srcRect/>
            <a:stretch>
              <a:fillRect/>
            </a:stretch>
          </p:blipFill>
          <p:spPr bwMode="auto">
            <a:xfrm>
              <a:off x="6084168" y="1775096"/>
              <a:ext cx="724008" cy="936951"/>
            </a:xfrm>
            <a:prstGeom prst="rect">
              <a:avLst/>
            </a:prstGeom>
            <a:noFill/>
            <a:ln w="9525">
              <a:noFill/>
              <a:miter lim="800000"/>
              <a:headEnd/>
              <a:tailEnd/>
            </a:ln>
          </p:spPr>
        </p:pic>
        <p:pic>
          <p:nvPicPr>
            <p:cNvPr id="8" name="Picture 4" descr="C:\Users\User07.PC007\OneDrive\01厚労省委託C\未熟練\参考資料\重量物姿勢(OK)Bcolor.gif"/>
            <p:cNvPicPr>
              <a:picLocks noChangeAspect="1" noChangeArrowheads="1"/>
            </p:cNvPicPr>
            <p:nvPr/>
          </p:nvPicPr>
          <p:blipFill>
            <a:blip r:embed="rId3" cstate="print"/>
            <a:srcRect/>
            <a:stretch>
              <a:fillRect/>
            </a:stretch>
          </p:blipFill>
          <p:spPr bwMode="auto">
            <a:xfrm>
              <a:off x="6948264" y="1775096"/>
              <a:ext cx="782735" cy="926106"/>
            </a:xfrm>
            <a:prstGeom prst="rect">
              <a:avLst/>
            </a:prstGeom>
            <a:noFill/>
            <a:ln w="9525">
              <a:noFill/>
              <a:miter lim="800000"/>
              <a:headEnd/>
              <a:tailEnd/>
            </a:ln>
          </p:spPr>
        </p:pic>
        <p:pic>
          <p:nvPicPr>
            <p:cNvPr id="9" name="Picture 5" descr="C:\Users\User07.PC007\OneDrive\01厚労省委託C\未熟練\参考資料\重量物姿勢(NG)color.gif"/>
            <p:cNvPicPr>
              <a:picLocks noChangeAspect="1" noChangeArrowheads="1"/>
            </p:cNvPicPr>
            <p:nvPr/>
          </p:nvPicPr>
          <p:blipFill>
            <a:blip r:embed="rId4" cstate="print"/>
            <a:srcRect/>
            <a:stretch>
              <a:fillRect/>
            </a:stretch>
          </p:blipFill>
          <p:spPr bwMode="auto">
            <a:xfrm>
              <a:off x="6468022" y="3321179"/>
              <a:ext cx="937783" cy="937784"/>
            </a:xfrm>
            <a:prstGeom prst="rect">
              <a:avLst/>
            </a:prstGeom>
            <a:noFill/>
            <a:ln w="9525">
              <a:noFill/>
              <a:miter lim="800000"/>
              <a:headEnd/>
              <a:tailEnd/>
            </a:ln>
          </p:spPr>
        </p:pic>
        <p:sp>
          <p:nvSpPr>
            <p:cNvPr id="10" name="右矢印 9"/>
            <p:cNvSpPr/>
            <p:nvPr/>
          </p:nvSpPr>
          <p:spPr>
            <a:xfrm>
              <a:off x="6805236" y="2477966"/>
              <a:ext cx="154191" cy="21543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600">
                <a:latin typeface="SimSun" panose="02010600030101010101" pitchFamily="2" charset="-122"/>
                <a:ea typeface="SimSun" panose="02010600030101010101" pitchFamily="2" charset="-122"/>
              </a:endParaRPr>
            </a:p>
          </p:txBody>
        </p:sp>
        <p:sp>
          <p:nvSpPr>
            <p:cNvPr id="11" name="テキスト ボックス 17"/>
            <p:cNvSpPr txBox="1">
              <a:spLocks noChangeArrowheads="1"/>
            </p:cNvSpPr>
            <p:nvPr/>
          </p:nvSpPr>
          <p:spPr bwMode="auto">
            <a:xfrm>
              <a:off x="6523201" y="2701201"/>
              <a:ext cx="1368262" cy="268124"/>
            </a:xfrm>
            <a:prstGeom prst="rect">
              <a:avLst/>
            </a:prstGeom>
            <a:noFill/>
            <a:ln w="9525">
              <a:noFill/>
              <a:miter lim="800000"/>
              <a:headEnd/>
              <a:tailEnd/>
            </a:ln>
          </p:spPr>
          <p:txBody>
            <a:bodyPr rtlCol="0">
              <a:spAutoFit/>
            </a:bodyPr>
            <a:lstStyle/>
            <a:p>
              <a:pPr rtl="0"/>
              <a:r>
                <a:rPr lang="zh-hans" sz="1600">
                  <a:latin typeface="SimSun" panose="02010600030101010101" pitchFamily="2" charset="-122"/>
                  <a:ea typeface="SimSun" panose="02010600030101010101" pitchFamily="2" charset="-122"/>
                  <a:cs typeface="メイリオ" pitchFamily="50" charset="-128"/>
                </a:rPr>
                <a:t>良好姿势</a:t>
              </a:r>
            </a:p>
          </p:txBody>
        </p:sp>
        <p:sp>
          <p:nvSpPr>
            <p:cNvPr id="12" name="テキスト ボックス 18"/>
            <p:cNvSpPr txBox="1">
              <a:spLocks noChangeArrowheads="1"/>
            </p:cNvSpPr>
            <p:nvPr/>
          </p:nvSpPr>
          <p:spPr bwMode="auto">
            <a:xfrm>
              <a:off x="6866883" y="4128182"/>
              <a:ext cx="1856665" cy="268124"/>
            </a:xfrm>
            <a:prstGeom prst="rect">
              <a:avLst/>
            </a:prstGeom>
            <a:noFill/>
            <a:ln w="9525">
              <a:noFill/>
              <a:miter lim="800000"/>
              <a:headEnd/>
              <a:tailEnd/>
            </a:ln>
          </p:spPr>
          <p:txBody>
            <a:bodyPr rtlCol="0">
              <a:spAutoFit/>
            </a:bodyPr>
            <a:lstStyle/>
            <a:p>
              <a:pPr rtl="0"/>
              <a:r>
                <a:rPr lang="zh-hans" sz="1600">
                  <a:latin typeface="SimSun" panose="02010600030101010101" pitchFamily="2" charset="-122"/>
                  <a:ea typeface="SimSun" panose="02010600030101010101" pitchFamily="2" charset="-122"/>
                  <a:cs typeface="メイリオ" pitchFamily="50" charset="-128"/>
                </a:rPr>
                <a:t>不良姿势</a:t>
              </a:r>
            </a:p>
          </p:txBody>
        </p:sp>
        <p:pic>
          <p:nvPicPr>
            <p:cNvPr id="13" name="Picture 2" descr="C:\Users\User07.PC007\OneDrive\01厚労省委託C\未熟練\参考資料\pics\重量物取扱いS02A.gif"/>
            <p:cNvPicPr>
              <a:picLocks noChangeAspect="1" noChangeArrowheads="1"/>
            </p:cNvPicPr>
            <p:nvPr/>
          </p:nvPicPr>
          <p:blipFill>
            <a:blip r:embed="rId5" cstate="print"/>
            <a:srcRect/>
            <a:stretch>
              <a:fillRect/>
            </a:stretch>
          </p:blipFill>
          <p:spPr bwMode="auto">
            <a:xfrm flipH="1">
              <a:off x="7929210" y="1366770"/>
              <a:ext cx="656250" cy="1494054"/>
            </a:xfrm>
            <a:prstGeom prst="rect">
              <a:avLst/>
            </a:prstGeom>
            <a:noFill/>
            <a:ln w="9525">
              <a:noFill/>
              <a:miter lim="800000"/>
              <a:headEnd/>
              <a:tailEnd/>
            </a:ln>
          </p:spPr>
        </p:pic>
        <p:sp>
          <p:nvSpPr>
            <p:cNvPr id="14" name="右矢印 13"/>
            <p:cNvSpPr/>
            <p:nvPr/>
          </p:nvSpPr>
          <p:spPr>
            <a:xfrm>
              <a:off x="7739449" y="2493841"/>
              <a:ext cx="156457" cy="2154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600">
                <a:latin typeface="SimSun" panose="02010600030101010101" pitchFamily="2" charset="-122"/>
                <a:ea typeface="SimSun" panose="02010600030101010101" pitchFamily="2" charset="-122"/>
              </a:endParaRPr>
            </a:p>
          </p:txBody>
        </p:sp>
      </p:grpSp>
      <p:sp>
        <p:nvSpPr>
          <p:cNvPr id="15" name="正方形/長方形 14"/>
          <p:cNvSpPr/>
          <p:nvPr/>
        </p:nvSpPr>
        <p:spPr>
          <a:xfrm>
            <a:off x="476671" y="354142"/>
            <a:ext cx="4527377" cy="369332"/>
          </a:xfrm>
          <a:prstGeom prst="rect">
            <a:avLst/>
          </a:prstGeom>
        </p:spPr>
        <p:txBody>
          <a:bodyPr wrap="square" rtlCol="0">
            <a:spAutoFit/>
          </a:bodyPr>
          <a:lstStyle/>
          <a:p>
            <a:pPr rtl="0" fontAlgn="auto">
              <a:spcBef>
                <a:spcPts val="0"/>
              </a:spcBef>
              <a:spcAft>
                <a:spcPts val="0"/>
              </a:spcAft>
              <a:defRPr/>
            </a:pPr>
            <a:r>
              <a:rPr lang="zh-hans" b="1">
                <a:solidFill>
                  <a:srgbClr val="C00000"/>
                </a:solidFill>
                <a:latin typeface="SimSun" panose="02010600030101010101" pitchFamily="2" charset="-122"/>
                <a:ea typeface="SimSun" panose="02010600030101010101" pitchFamily="2" charset="-122"/>
                <a:cs typeface="メイリオ" pitchFamily="50" charset="-128"/>
              </a:rPr>
              <a:t>（4）“腰痛等”事故预防的重点</a:t>
            </a:r>
          </a:p>
        </p:txBody>
      </p:sp>
      <p:sp>
        <p:nvSpPr>
          <p:cNvPr id="2" name="スライド番号プレースホルダー 1"/>
          <p:cNvSpPr>
            <a:spLocks noGrp="1"/>
          </p:cNvSpPr>
          <p:nvPr>
            <p:ph type="sldNum" sz="quarter" idx="12"/>
          </p:nvPr>
        </p:nvSpPr>
        <p:spPr>
          <a:xfrm>
            <a:off x="3635896" y="6453336"/>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21</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919013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596652" y="3933056"/>
            <a:ext cx="6855668" cy="2448272"/>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fontAlgn="auto">
              <a:lnSpc>
                <a:spcPct val="125000"/>
              </a:lnSpc>
              <a:spcBef>
                <a:spcPts val="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itchFamily="50" charset="-128"/>
              </a:rPr>
              <a:t>① 不要屏住呼吸，一边慢慢呼气一边进行拉伸</a:t>
            </a:r>
          </a:p>
          <a:p>
            <a:pPr marL="266700" indent="-266700" algn="just" rtl="0" fontAlgn="auto">
              <a:lnSpc>
                <a:spcPct val="125000"/>
              </a:lnSpc>
              <a:spcBef>
                <a:spcPts val="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itchFamily="50" charset="-128"/>
              </a:rPr>
              <a:t>② 不要用反作用或反弹</a:t>
            </a:r>
          </a:p>
          <a:p>
            <a:pPr marL="266700" indent="-266700" algn="just" rtl="0" fontAlgn="auto">
              <a:lnSpc>
                <a:spcPct val="125000"/>
              </a:lnSpc>
              <a:spcBef>
                <a:spcPts val="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itchFamily="50" charset="-128"/>
              </a:rPr>
              <a:t>③ 注意要拉伸的肌肉</a:t>
            </a:r>
          </a:p>
          <a:p>
            <a:pPr marL="266700" indent="-266700" algn="just" rtl="0" fontAlgn="auto">
              <a:lnSpc>
                <a:spcPct val="125000"/>
              </a:lnSpc>
              <a:spcBef>
                <a:spcPts val="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itchFamily="50" charset="-128"/>
              </a:rPr>
              <a:t>④ 拉伸到感觉到伸展但没有疼痛的程度</a:t>
            </a:r>
          </a:p>
          <a:p>
            <a:pPr marL="266700" indent="-266700" algn="just" rtl="0" fontAlgn="auto">
              <a:lnSpc>
                <a:spcPct val="125000"/>
              </a:lnSpc>
              <a:spcBef>
                <a:spcPts val="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itchFamily="50" charset="-128"/>
              </a:rPr>
              <a:t>⑤ 继续拉伸20到30秒</a:t>
            </a:r>
          </a:p>
          <a:p>
            <a:pPr marL="266700" indent="-266700" algn="just" rtl="0" fontAlgn="auto">
              <a:lnSpc>
                <a:spcPct val="125000"/>
              </a:lnSpc>
              <a:spcBef>
                <a:spcPts val="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itchFamily="50" charset="-128"/>
              </a:rPr>
              <a:t>⑥ 收回肌肉时，要注意缓慢一点点地收回。</a:t>
            </a:r>
          </a:p>
          <a:p>
            <a:pPr marL="266700" indent="-266700" algn="just" rtl="0" fontAlgn="auto">
              <a:lnSpc>
                <a:spcPct val="125000"/>
              </a:lnSpc>
              <a:spcBef>
                <a:spcPts val="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itchFamily="50" charset="-128"/>
              </a:rPr>
              <a:t>⑦ 一次伸展运动做1次至3次拉伸</a:t>
            </a:r>
          </a:p>
          <a:p>
            <a:pPr marL="266700" indent="-266700" algn="just" rtl="0" fontAlgn="auto">
              <a:lnSpc>
                <a:spcPct val="125000"/>
              </a:lnSpc>
              <a:spcBef>
                <a:spcPts val="0"/>
              </a:spcBef>
              <a:spcAft>
                <a:spcPts val="0"/>
              </a:spcAft>
              <a:defRPr/>
            </a:pPr>
            <a:endParaRPr lang="ja-JP" altLang="en-US" sz="1600" dirty="0">
              <a:solidFill>
                <a:schemeClr val="tx1"/>
              </a:solidFill>
              <a:latin typeface="SimSun" panose="02010600030101010101" pitchFamily="2" charset="-122"/>
              <a:ea typeface="SimSun" panose="02010600030101010101" pitchFamily="2" charset="-122"/>
              <a:cs typeface="メイリオ" pitchFamily="50" charset="-128"/>
            </a:endParaRPr>
          </a:p>
        </p:txBody>
      </p:sp>
      <p:sp>
        <p:nvSpPr>
          <p:cNvPr id="2" name="テキスト ボックス 1"/>
          <p:cNvSpPr txBox="1"/>
          <p:nvPr/>
        </p:nvSpPr>
        <p:spPr>
          <a:xfrm>
            <a:off x="323528" y="188640"/>
            <a:ext cx="7287716" cy="780256"/>
          </a:xfrm>
          <a:prstGeom prst="rect">
            <a:avLst/>
          </a:prstGeom>
          <a:noFill/>
          <a:ln w="19050">
            <a:noFill/>
          </a:ln>
        </p:spPr>
        <p:txBody>
          <a:bodyPr rtlCol="0"/>
          <a:lstStyle/>
          <a:p>
            <a:pPr marL="1588" rtl="0" fontAlgn="auto">
              <a:lnSpc>
                <a:spcPct val="150000"/>
              </a:lnSpc>
              <a:spcBef>
                <a:spcPts val="0"/>
              </a:spcBef>
              <a:spcAft>
                <a:spcPts val="0"/>
              </a:spcAft>
              <a:defRPr/>
            </a:pPr>
            <a:r>
              <a:rPr lang="zh-hans" b="1">
                <a:solidFill>
                  <a:srgbClr val="0000CC"/>
                </a:solidFill>
                <a:latin typeface="SimSun" panose="02010600030101010101" pitchFamily="2" charset="-122"/>
                <a:ea typeface="SimSun" panose="02010600030101010101" pitchFamily="2" charset="-122"/>
                <a:cs typeface="メイリオ" pitchFamily="50" charset="-128"/>
              </a:rPr>
              <a:t>【预防腰痛的体操】</a:t>
            </a:r>
            <a:endParaRPr lang="ja-JP" altLang="en-US" b="1" dirty="0">
              <a:solidFill>
                <a:srgbClr val="0000CC"/>
              </a:solidFill>
              <a:latin typeface="SimSun" panose="02010600030101010101" pitchFamily="2" charset="-122"/>
              <a:ea typeface="SimSun" panose="02010600030101010101" pitchFamily="2" charset="-122"/>
              <a:cs typeface="メイリオ" pitchFamily="50" charset="-128"/>
            </a:endParaRPr>
          </a:p>
          <a:p>
            <a:pPr marL="184150" rtl="0" fontAlgn="auto">
              <a:lnSpc>
                <a:spcPct val="150000"/>
              </a:lnSpc>
              <a:spcBef>
                <a:spcPts val="0"/>
              </a:spcBef>
              <a:spcAft>
                <a:spcPts val="0"/>
              </a:spcAft>
              <a:defRPr/>
            </a:pPr>
            <a:r>
              <a:rPr lang="zh-hans" sz="1600">
                <a:latin typeface="SimSun" panose="02010600030101010101" pitchFamily="2" charset="-122"/>
                <a:ea typeface="SimSun" panose="02010600030101010101" pitchFamily="2" charset="-122"/>
                <a:cs typeface="メイリオ" pitchFamily="50" charset="-128"/>
              </a:rPr>
              <a:t>　做以伸展运动为主的腰痛预防体操吧。</a:t>
            </a:r>
          </a:p>
          <a:p>
            <a:pPr rtl="0" fontAlgn="auto">
              <a:lnSpc>
                <a:spcPct val="150000"/>
              </a:lnSpc>
              <a:spcBef>
                <a:spcPts val="0"/>
              </a:spcBef>
              <a:spcAft>
                <a:spcPts val="0"/>
              </a:spcAft>
              <a:defRPr/>
            </a:pPr>
            <a:endParaRPr lang="en-US" altLang="ja-JP" sz="1600" dirty="0">
              <a:solidFill>
                <a:schemeClr val="accent1">
                  <a:lumMod val="50000"/>
                </a:schemeClr>
              </a:solidFill>
              <a:latin typeface="SimSun" panose="02010600030101010101" pitchFamily="2" charset="-122"/>
              <a:ea typeface="SimSun" panose="02010600030101010101" pitchFamily="2" charset="-122"/>
              <a:cs typeface="メイリオ" pitchFamily="50" charset="-128"/>
            </a:endParaRPr>
          </a:p>
        </p:txBody>
      </p:sp>
      <p:sp>
        <p:nvSpPr>
          <p:cNvPr id="5" name="テキスト ボックス 4"/>
          <p:cNvSpPr txBox="1"/>
          <p:nvPr/>
        </p:nvSpPr>
        <p:spPr>
          <a:xfrm>
            <a:off x="467544" y="3563724"/>
            <a:ext cx="3600400" cy="369332"/>
          </a:xfrm>
          <a:prstGeom prst="rect">
            <a:avLst/>
          </a:prstGeom>
          <a:noFill/>
        </p:spPr>
        <p:txBody>
          <a:bodyPr wrap="square" rtlCol="0">
            <a:spAutoFit/>
          </a:bodyPr>
          <a:lstStyle/>
          <a:p>
            <a:pPr rtl="0"/>
            <a:r>
              <a:rPr lang="zh-hans">
                <a:solidFill>
                  <a:srgbClr val="0000CC"/>
                </a:solidFill>
                <a:latin typeface="SimSun" panose="02010600030101010101" pitchFamily="2" charset="-122"/>
                <a:ea typeface="SimSun" panose="02010600030101010101" pitchFamily="2" charset="-122"/>
              </a:rPr>
              <a:t>【有效的伸展运动的方法】</a:t>
            </a:r>
            <a:endParaRPr kumimoji="1" lang="ja-JP" altLang="en-US" dirty="0">
              <a:solidFill>
                <a:srgbClr val="0000CC"/>
              </a:solidFill>
              <a:latin typeface="SimSun" panose="02010600030101010101" pitchFamily="2" charset="-122"/>
              <a:ea typeface="SimSun" panose="02010600030101010101" pitchFamily="2" charset="-122"/>
            </a:endParaRPr>
          </a:p>
        </p:txBody>
      </p:sp>
      <p:pic>
        <p:nvPicPr>
          <p:cNvPr id="7" name="Picture 11" descr="C:\Users\mhu\SkyDrive\01厚労省委託C\未熟練\参考資料\ストレッチScolor_01.gif"/>
          <p:cNvPicPr>
            <a:picLocks noChangeAspect="1" noChangeArrowheads="1"/>
          </p:cNvPicPr>
          <p:nvPr/>
        </p:nvPicPr>
        <p:blipFill>
          <a:blip r:embed="rId3" cstate="print"/>
          <a:srcRect/>
          <a:stretch>
            <a:fillRect/>
          </a:stretch>
        </p:blipFill>
        <p:spPr bwMode="auto">
          <a:xfrm>
            <a:off x="1430797" y="1446139"/>
            <a:ext cx="1565459" cy="1694829"/>
          </a:xfrm>
          <a:prstGeom prst="rect">
            <a:avLst/>
          </a:prstGeom>
          <a:noFill/>
          <a:ln w="9525">
            <a:noFill/>
            <a:miter lim="800000"/>
            <a:headEnd/>
            <a:tailEnd/>
          </a:ln>
        </p:spPr>
      </p:pic>
      <p:pic>
        <p:nvPicPr>
          <p:cNvPr id="8" name="Picture 12" descr="C:\Users\mhu\SkyDrive\01厚労省委託C\未熟練\参考資料\ストレッチScolor_02.gif"/>
          <p:cNvPicPr>
            <a:picLocks noChangeAspect="1" noChangeArrowheads="1"/>
          </p:cNvPicPr>
          <p:nvPr/>
        </p:nvPicPr>
        <p:blipFill>
          <a:blip r:embed="rId4" cstate="print"/>
          <a:srcRect/>
          <a:stretch>
            <a:fillRect/>
          </a:stretch>
        </p:blipFill>
        <p:spPr bwMode="auto">
          <a:xfrm>
            <a:off x="3744660" y="1052736"/>
            <a:ext cx="1502561" cy="2087452"/>
          </a:xfrm>
          <a:prstGeom prst="rect">
            <a:avLst/>
          </a:prstGeom>
          <a:noFill/>
          <a:ln w="9525">
            <a:noFill/>
            <a:miter lim="800000"/>
            <a:headEnd/>
            <a:tailEnd/>
          </a:ln>
        </p:spPr>
      </p:pic>
      <p:pic>
        <p:nvPicPr>
          <p:cNvPr id="9" name="Picture 7" descr="C:\Users\User07.PC007\OneDrive\01厚労省委託C\未熟練\参考資料\腰痛ストレッチcolor.gif"/>
          <p:cNvPicPr>
            <a:picLocks noChangeAspect="1" noChangeArrowheads="1"/>
          </p:cNvPicPr>
          <p:nvPr/>
        </p:nvPicPr>
        <p:blipFill>
          <a:blip r:embed="rId5" cstate="print"/>
          <a:srcRect/>
          <a:stretch>
            <a:fillRect/>
          </a:stretch>
        </p:blipFill>
        <p:spPr bwMode="auto">
          <a:xfrm>
            <a:off x="5679269" y="836712"/>
            <a:ext cx="2421123" cy="2448272"/>
          </a:xfrm>
          <a:prstGeom prst="rect">
            <a:avLst/>
          </a:prstGeom>
          <a:noFill/>
          <a:ln w="9525">
            <a:noFill/>
            <a:miter lim="800000"/>
            <a:headEnd/>
            <a:tailEnd/>
          </a:ln>
        </p:spPr>
      </p:pic>
      <p:sp>
        <p:nvSpPr>
          <p:cNvPr id="10" name="テキスト ボックス 9"/>
          <p:cNvSpPr txBox="1"/>
          <p:nvPr/>
        </p:nvSpPr>
        <p:spPr>
          <a:xfrm>
            <a:off x="2051720" y="3163816"/>
            <a:ext cx="5867734" cy="338554"/>
          </a:xfrm>
          <a:prstGeom prst="rect">
            <a:avLst/>
          </a:prstGeom>
          <a:noFill/>
        </p:spPr>
        <p:txBody>
          <a:bodyPr wrap="square" rtlCol="0">
            <a:spAutoFit/>
          </a:bodyPr>
          <a:lstStyle/>
          <a:p>
            <a:pPr rtl="0"/>
            <a:r>
              <a:rPr lang="zh-hans" sz="1600" b="1" dirty="0">
                <a:latin typeface="SimSun" panose="02010600030101010101" pitchFamily="2" charset="-122"/>
                <a:ea typeface="SimSun" panose="02010600030101010101" pitchFamily="2" charset="-122"/>
              </a:rPr>
              <a:t>（图1）　　　　　　（图2）　　　　　　　　（图3）</a:t>
            </a:r>
          </a:p>
        </p:txBody>
      </p:sp>
      <p:sp>
        <p:nvSpPr>
          <p:cNvPr id="4" name="スライド番号プレースホルダー 3"/>
          <p:cNvSpPr>
            <a:spLocks noGrp="1"/>
          </p:cNvSpPr>
          <p:nvPr>
            <p:ph type="sldNum" sz="quarter" idx="12"/>
          </p:nvPr>
        </p:nvSpPr>
        <p:spPr>
          <a:xfrm>
            <a:off x="3374504"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22</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919013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395536" y="1151365"/>
            <a:ext cx="8519949" cy="2925707"/>
            <a:chOff x="467544" y="858467"/>
            <a:chExt cx="8136904" cy="4112441"/>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zh-hans" sz="1600">
                  <a:solidFill>
                    <a:prstClr val="black"/>
                  </a:solidFill>
                  <a:latin typeface="SimSun" panose="02010600030101010101" pitchFamily="2" charset="-122"/>
                  <a:ea typeface="SimSun" panose="02010600030101010101" pitchFamily="2" charset="-122"/>
                  <a:cs typeface="メイリオ" pitchFamily="50" charset="-128"/>
                </a:rPr>
                <a:t>　针对制造业的劳动事故，请实施以下安全要点。</a:t>
              </a:r>
              <a:endParaRPr lang="en-US" altLang="ja-JP" sz="1600">
                <a:solidFill>
                  <a:prstClr val="black"/>
                </a:solidFill>
                <a:latin typeface="SimSun" panose="02010600030101010101" pitchFamily="2" charset="-122"/>
                <a:ea typeface="SimSun" panose="02010600030101010101" pitchFamily="2" charset="-122"/>
                <a:cs typeface="メイリオ" pitchFamily="50" charset="-128"/>
              </a:endParaRPr>
            </a:p>
          </p:txBody>
        </p:sp>
        <p:sp>
          <p:nvSpPr>
            <p:cNvPr id="6" name="正方形/長方形 5"/>
            <p:cNvSpPr/>
            <p:nvPr/>
          </p:nvSpPr>
          <p:spPr>
            <a:xfrm>
              <a:off x="467544" y="858467"/>
              <a:ext cx="8136904" cy="4112441"/>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rtlCol="0"/>
            <a:lstStyle/>
            <a:p>
              <a:pPr rtl="0">
                <a:lnSpc>
                  <a:spcPct val="125000"/>
                </a:lnSpc>
                <a:defRPr/>
              </a:pPr>
              <a:r>
                <a:rPr lang="zh-hans" sz="1600">
                  <a:solidFill>
                    <a:srgbClr val="C00000"/>
                  </a:solidFill>
                  <a:latin typeface="SimSun" panose="02010600030101010101" pitchFamily="2" charset="-122"/>
                  <a:ea typeface="SimSun" panose="02010600030101010101" pitchFamily="2" charset="-122"/>
                  <a:cs typeface="メイリオ" pitchFamily="50" charset="-128"/>
                </a:rPr>
                <a:t>■ 禁止从卡车载货部位或驾驶席上跳下！</a:t>
              </a:r>
            </a:p>
            <a:p>
              <a:pPr rtl="0">
                <a:lnSpc>
                  <a:spcPct val="125000"/>
                </a:lnSpc>
                <a:defRPr/>
              </a:pPr>
              <a:r>
                <a:rPr lang="zh-hans" sz="1600">
                  <a:solidFill>
                    <a:prstClr val="black"/>
                  </a:solidFill>
                  <a:latin typeface="SimSun" panose="02010600030101010101" pitchFamily="2" charset="-122"/>
                  <a:ea typeface="SimSun" panose="02010600030101010101" pitchFamily="2" charset="-122"/>
                  <a:cs typeface="メイリオ" pitchFamily="50" charset="-128"/>
                </a:rPr>
                <a:t>　・在有升降设备的情况下，必须使用。</a:t>
              </a:r>
            </a:p>
            <a:p>
              <a:pPr rtl="0">
                <a:lnSpc>
                  <a:spcPct val="125000"/>
                </a:lnSpc>
                <a:defRPr/>
              </a:pPr>
              <a:r>
                <a:rPr lang="zh-hans" sz="1600">
                  <a:solidFill>
                    <a:prstClr val="black"/>
                  </a:solidFill>
                  <a:latin typeface="SimSun" panose="02010600030101010101" pitchFamily="2" charset="-122"/>
                  <a:ea typeface="SimSun" panose="02010600030101010101" pitchFamily="2" charset="-122"/>
                  <a:cs typeface="メイリオ" pitchFamily="50" charset="-128"/>
                </a:rPr>
                <a:t>　・如果没有，升降时请使用3点固定法</a:t>
              </a:r>
            </a:p>
            <a:p>
              <a:pPr rtl="0">
                <a:lnSpc>
                  <a:spcPct val="125000"/>
                </a:lnSpc>
                <a:spcBef>
                  <a:spcPts val="600"/>
                </a:spcBef>
                <a:defRPr/>
              </a:pPr>
              <a:r>
                <a:rPr lang="zh-hans" sz="1600">
                  <a:solidFill>
                    <a:srgbClr val="C00000"/>
                  </a:solidFill>
                  <a:latin typeface="SimSun" panose="02010600030101010101" pitchFamily="2" charset="-122"/>
                  <a:ea typeface="SimSun" panose="02010600030101010101" pitchFamily="2" charset="-122"/>
                  <a:cs typeface="メイリオ" pitchFamily="50" charset="-128"/>
                </a:rPr>
                <a:t>■ 预防重型机械造成的猛撞事故！</a:t>
              </a:r>
            </a:p>
            <a:p>
              <a:pPr marL="357188" indent="-182563" rtl="0">
                <a:lnSpc>
                  <a:spcPct val="125000"/>
                </a:lnSpc>
                <a:defRPr/>
              </a:pPr>
              <a:r>
                <a:rPr lang="zh-hans" sz="1600">
                  <a:solidFill>
                    <a:prstClr val="black"/>
                  </a:solidFill>
                  <a:latin typeface="SimSun" panose="02010600030101010101" pitchFamily="2" charset="-122"/>
                  <a:ea typeface="SimSun" panose="02010600030101010101" pitchFamily="2" charset="-122"/>
                  <a:cs typeface="メイリオ" pitchFamily="50" charset="-128"/>
                </a:rPr>
                <a:t>・在设施内驾驶重型机械或叉车时，请保持限速并注意行人。</a:t>
              </a:r>
            </a:p>
            <a:p>
              <a:pPr marL="357188" indent="-182563" rtl="0">
                <a:lnSpc>
                  <a:spcPct val="125000"/>
                </a:lnSpc>
                <a:defRPr/>
              </a:pPr>
              <a:r>
                <a:rPr lang="zh-hans" sz="1600">
                  <a:solidFill>
                    <a:prstClr val="black"/>
                  </a:solidFill>
                  <a:latin typeface="SimSun" panose="02010600030101010101" pitchFamily="2" charset="-122"/>
                  <a:ea typeface="SimSun" panose="02010600030101010101" pitchFamily="2" charset="-122"/>
                  <a:cs typeface="メイリオ" pitchFamily="50" charset="-128"/>
                </a:rPr>
                <a:t>・在设施内通行时，为防止与他人驾驶的重型机械或叉车发生碰撞，请走安全通道，并不要突然从货物后面出现。</a:t>
              </a:r>
            </a:p>
            <a:p>
              <a:pPr rtl="0">
                <a:lnSpc>
                  <a:spcPct val="125000"/>
                </a:lnSpc>
                <a:defRPr/>
              </a:pPr>
              <a:endParaRPr lang="en-US" altLang="ja-JP" sz="1600" dirty="0">
                <a:solidFill>
                  <a:srgbClr val="C00000"/>
                </a:solidFill>
                <a:latin typeface="SimSun" panose="02010600030101010101" pitchFamily="2" charset="-122"/>
                <a:ea typeface="SimSun" panose="02010600030101010101" pitchFamily="2" charset="-122"/>
                <a:cs typeface="メイリオ" pitchFamily="50" charset="-128"/>
              </a:endParaRPr>
            </a:p>
            <a:p>
              <a:pPr rtl="0">
                <a:lnSpc>
                  <a:spcPct val="125000"/>
                </a:lnSpc>
                <a:defRPr/>
              </a:pPr>
              <a:endParaRPr lang="en-US" altLang="ja-JP" sz="1600" dirty="0">
                <a:solidFill>
                  <a:srgbClr val="C00000"/>
                </a:solidFill>
                <a:latin typeface="SimSun" panose="02010600030101010101" pitchFamily="2" charset="-122"/>
                <a:ea typeface="SimSun" panose="02010600030101010101" pitchFamily="2" charset="-122"/>
                <a:cs typeface="メイリオ" pitchFamily="50" charset="-128"/>
              </a:endParaRPr>
            </a:p>
            <a:p>
              <a:pPr rtl="0">
                <a:lnSpc>
                  <a:spcPct val="125000"/>
                </a:lnSpc>
                <a:defRPr/>
              </a:pPr>
              <a:endParaRPr lang="ja-JP" altLang="en-US" sz="1600" dirty="0">
                <a:solidFill>
                  <a:srgbClr val="C00000"/>
                </a:solidFill>
                <a:latin typeface="SimSun" panose="02010600030101010101" pitchFamily="2" charset="-122"/>
                <a:ea typeface="SimSun" panose="02010600030101010101" pitchFamily="2" charset="-122"/>
                <a:cs typeface="メイリオ" pitchFamily="50" charset="-128"/>
              </a:endParaRPr>
            </a:p>
          </p:txBody>
        </p:sp>
      </p:grpSp>
      <p:sp>
        <p:nvSpPr>
          <p:cNvPr id="9" name="正方形/長方形 8"/>
          <p:cNvSpPr/>
          <p:nvPr/>
        </p:nvSpPr>
        <p:spPr>
          <a:xfrm>
            <a:off x="404812" y="620688"/>
            <a:ext cx="6327428" cy="369332"/>
          </a:xfrm>
          <a:prstGeom prst="rect">
            <a:avLst/>
          </a:prstGeom>
        </p:spPr>
        <p:txBody>
          <a:bodyPr wrap="square" rtlCol="0">
            <a:spAutoFit/>
          </a:bodyPr>
          <a:lstStyle/>
          <a:p>
            <a:pPr rtl="0">
              <a:defRPr/>
            </a:pPr>
            <a:r>
              <a:rPr lang="zh-hans" b="1">
                <a:solidFill>
                  <a:srgbClr val="C00000"/>
                </a:solidFill>
                <a:latin typeface="SimSun" panose="02010600030101010101" pitchFamily="2" charset="-122"/>
                <a:ea typeface="SimSun" panose="02010600030101010101" pitchFamily="2" charset="-122"/>
                <a:cs typeface="メイリオ" pitchFamily="50" charset="-128"/>
              </a:rPr>
              <a:t>（5）“猛撞”“被猛撞”事故预防的重点</a:t>
            </a:r>
            <a:endParaRPr lang="en-US" altLang="ja-JP" b="1" dirty="0">
              <a:solidFill>
                <a:srgbClr val="C00000"/>
              </a:solidFill>
              <a:latin typeface="SimSun" panose="02010600030101010101" pitchFamily="2" charset="-122"/>
              <a:ea typeface="SimSun" panose="02010600030101010101" pitchFamily="2" charset="-122"/>
              <a:cs typeface="メイリオ" pitchFamily="50" charset="-128"/>
            </a:endParaRPr>
          </a:p>
        </p:txBody>
      </p:sp>
      <p:sp>
        <p:nvSpPr>
          <p:cNvPr id="2" name="スライド番号プレースホルダー 1"/>
          <p:cNvSpPr>
            <a:spLocks noGrp="1"/>
          </p:cNvSpPr>
          <p:nvPr>
            <p:ph type="sldNum" sz="quarter" idx="12"/>
          </p:nvPr>
        </p:nvSpPr>
        <p:spPr>
          <a:xfrm>
            <a:off x="3563888"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23</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508297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nzeninfo.mhlw.go.jp/anzen/sai/image/sai13/sai13-962-43-1.gif">
            <a:extLst>
              <a:ext uri="{FF2B5EF4-FFF2-40B4-BE49-F238E27FC236}">
                <a16:creationId xmlns:a16="http://schemas.microsoft.com/office/drawing/2014/main" id="{380C67AD-A127-4B05-8F36-B896C8B20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02127"/>
            <a:ext cx="2240944" cy="168070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D01EFF93-AD88-4AA4-876B-9FA53EC8572F}"/>
              </a:ext>
            </a:extLst>
          </p:cNvPr>
          <p:cNvSpPr txBox="1"/>
          <p:nvPr/>
        </p:nvSpPr>
        <p:spPr>
          <a:xfrm>
            <a:off x="476672" y="188640"/>
            <a:ext cx="4386798" cy="369332"/>
          </a:xfrm>
          <a:prstGeom prst="rect">
            <a:avLst/>
          </a:prstGeom>
          <a:noFill/>
        </p:spPr>
        <p:txBody>
          <a:bodyPr wrap="square" rtlCol="0">
            <a:spAutoFit/>
          </a:bodyPr>
          <a:lstStyle/>
          <a:p>
            <a:pPr rtl="0"/>
            <a:r>
              <a:rPr lang="zh-hans">
                <a:solidFill>
                  <a:srgbClr val="0000CC"/>
                </a:solidFill>
                <a:latin typeface="SimSun" panose="02010600030101010101" pitchFamily="2" charset="-122"/>
                <a:ea typeface="SimSun" panose="02010600030101010101" pitchFamily="2" charset="-122"/>
                <a:cs typeface="メイリオ" panose="020B0604030504040204" pitchFamily="50" charset="-128"/>
              </a:rPr>
              <a:t>【猛撞、被猛撞 事故的事例】</a:t>
            </a:r>
            <a:endParaRPr lang="ja-JP" altLang="en-US" dirty="0">
              <a:solidFill>
                <a:srgbClr val="0000CC"/>
              </a:solidFill>
              <a:latin typeface="SimSun" panose="02010600030101010101" pitchFamily="2" charset="-122"/>
              <a:ea typeface="SimSun" panose="02010600030101010101" pitchFamily="2" charset="-122"/>
              <a:cs typeface="メイリオ" panose="020B0604030504040204" pitchFamily="50" charset="-128"/>
            </a:endParaRPr>
          </a:p>
        </p:txBody>
      </p:sp>
      <p:sp>
        <p:nvSpPr>
          <p:cNvPr id="10" name="正方形/長方形 9">
            <a:extLst>
              <a:ext uri="{FF2B5EF4-FFF2-40B4-BE49-F238E27FC236}">
                <a16:creationId xmlns:a16="http://schemas.microsoft.com/office/drawing/2014/main" id="{71FE507F-AC41-4B1B-887C-5B8E6B61EB35}"/>
              </a:ext>
            </a:extLst>
          </p:cNvPr>
          <p:cNvSpPr/>
          <p:nvPr/>
        </p:nvSpPr>
        <p:spPr bwMode="auto">
          <a:xfrm>
            <a:off x="421162" y="2060848"/>
            <a:ext cx="5663008" cy="2016224"/>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zh-hans" sz="1600">
                <a:solidFill>
                  <a:srgbClr val="0000CC"/>
                </a:solidFill>
                <a:latin typeface="SimSun" panose="02010600030101010101" pitchFamily="2" charset="-122"/>
                <a:ea typeface="SimSun" panose="02010600030101010101" pitchFamily="2" charset="-122"/>
                <a:cs typeface="メイリオ" pitchFamily="50" charset="-128"/>
              </a:rPr>
              <a:t>■事例③-2 </a:t>
            </a:r>
            <a:r>
              <a:rPr lang="zh-hans" sz="1600">
                <a:solidFill>
                  <a:prstClr val="black"/>
                </a:solidFill>
                <a:latin typeface="SimSun" panose="02010600030101010101" pitchFamily="2" charset="-122"/>
                <a:ea typeface="SimSun" panose="02010600030101010101" pitchFamily="2" charset="-122"/>
                <a:cs typeface="メイリオ" pitchFamily="50" charset="-128"/>
              </a:rPr>
              <a:t>在进行用车载起重机将装有工业废弃物的桶的垃圾卸到卡车上的工作中，被打滑的桶夹住。将桶的一侧靠立在载货部位的边缘的状态下，将4个吊钩中的2个取下时，被处于滑动摆锤状态的桶猛撞。</a:t>
            </a:r>
          </a:p>
        </p:txBody>
      </p:sp>
      <p:sp>
        <p:nvSpPr>
          <p:cNvPr id="7" name="正方形/長方形 6">
            <a:extLst>
              <a:ext uri="{FF2B5EF4-FFF2-40B4-BE49-F238E27FC236}">
                <a16:creationId xmlns:a16="http://schemas.microsoft.com/office/drawing/2014/main" id="{B840221E-9CFD-4E97-8600-B70083DE35EB}"/>
              </a:ext>
            </a:extLst>
          </p:cNvPr>
          <p:cNvSpPr/>
          <p:nvPr/>
        </p:nvSpPr>
        <p:spPr bwMode="auto">
          <a:xfrm>
            <a:off x="421161" y="692696"/>
            <a:ext cx="5663008" cy="1009495"/>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zh-hans" sz="1600">
                <a:solidFill>
                  <a:srgbClr val="0000CC"/>
                </a:solidFill>
                <a:latin typeface="SimSun" panose="02010600030101010101" pitchFamily="2" charset="-122"/>
                <a:ea typeface="SimSun" panose="02010600030101010101" pitchFamily="2" charset="-122"/>
                <a:cs typeface="メイリオ" pitchFamily="50" charset="-128"/>
              </a:rPr>
              <a:t>■事例③-1 </a:t>
            </a:r>
            <a:r>
              <a:rPr lang="zh-hans" sz="1600">
                <a:solidFill>
                  <a:prstClr val="black"/>
                </a:solidFill>
                <a:latin typeface="SimSun" panose="02010600030101010101" pitchFamily="2" charset="-122"/>
                <a:ea typeface="SimSun" panose="02010600030101010101" pitchFamily="2" charset="-122"/>
                <a:cs typeface="メイリオ" pitchFamily="50" charset="-128"/>
              </a:rPr>
              <a:t>用移动式起重机将拆除工程中使用的建设机械的附属装置卸下时，货物晃动，腿被夹住。</a:t>
            </a:r>
          </a:p>
        </p:txBody>
      </p:sp>
      <p:pic>
        <p:nvPicPr>
          <p:cNvPr id="5122" name="Picture 2" descr="http://anzeninfo.mhlw.go.jp/anzen/sai/image/sai10-765-43-1.gif">
            <a:extLst>
              <a:ext uri="{FF2B5EF4-FFF2-40B4-BE49-F238E27FC236}">
                <a16:creationId xmlns:a16="http://schemas.microsoft.com/office/drawing/2014/main" id="{9C8659D8-1AF9-4E25-9465-85220742C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3507" y="2348880"/>
            <a:ext cx="2240942" cy="1680707"/>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EE12D7B7-2128-450F-B336-9651143FF29F}"/>
              </a:ext>
            </a:extLst>
          </p:cNvPr>
          <p:cNvSpPr/>
          <p:nvPr/>
        </p:nvSpPr>
        <p:spPr bwMode="auto">
          <a:xfrm>
            <a:off x="421160" y="4437112"/>
            <a:ext cx="5663008" cy="1921813"/>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zh-hans" sz="1600">
                <a:solidFill>
                  <a:srgbClr val="0000CC"/>
                </a:solidFill>
                <a:latin typeface="SimSun" panose="02010600030101010101" pitchFamily="2" charset="-122"/>
                <a:ea typeface="SimSun" panose="02010600030101010101" pitchFamily="2" charset="-122"/>
                <a:cs typeface="メイリオ" pitchFamily="50" charset="-128"/>
              </a:rPr>
              <a:t>■事例③-3 </a:t>
            </a:r>
            <a:r>
              <a:rPr lang="zh-hans" sz="1600">
                <a:solidFill>
                  <a:prstClr val="black"/>
                </a:solidFill>
                <a:latin typeface="SimSun" panose="02010600030101010101" pitchFamily="2" charset="-122"/>
                <a:ea typeface="SimSun" panose="02010600030101010101" pitchFamily="2" charset="-122"/>
                <a:cs typeface="メイリオ" pitchFamily="50" charset="-128"/>
              </a:rPr>
              <a:t>由于再生设备的粉碎机发出异响，设备操作人员停止粉碎机，在再生处理设备的料斗中进行检查。另一名反铲挖掘机驾驶员没注意到检查员，为了除去异物把桶放入了料斗中</a:t>
            </a:r>
            <a:r>
              <a:rPr lang="zh-hans" sz="1600">
                <a:solidFill>
                  <a:schemeClr val="tx1"/>
                </a:solidFill>
                <a:latin typeface="SimSun" panose="02010600030101010101" pitchFamily="2" charset="-122"/>
                <a:ea typeface="SimSun" panose="02010600030101010101" pitchFamily="2" charset="-122"/>
                <a:cs typeface="メイリオ" pitchFamily="50" charset="-128"/>
              </a:rPr>
              <a:t>，</a:t>
            </a:r>
            <a:r>
              <a:rPr lang="zh-hans" sz="1600">
                <a:solidFill>
                  <a:prstClr val="black"/>
                </a:solidFill>
                <a:latin typeface="SimSun" panose="02010600030101010101" pitchFamily="2" charset="-122"/>
                <a:ea typeface="SimSun" panose="02010600030101010101" pitchFamily="2" charset="-122"/>
                <a:cs typeface="メイリオ" pitchFamily="50" charset="-128"/>
              </a:rPr>
              <a:t>导致被猛撞。</a:t>
            </a:r>
          </a:p>
        </p:txBody>
      </p:sp>
      <p:pic>
        <p:nvPicPr>
          <p:cNvPr id="5124" name="Picture 4" descr="http://anzeninfo.mhlw.go.jp/anzen/sai/image/sai10-647-43-1.gif">
            <a:extLst>
              <a:ext uri="{FF2B5EF4-FFF2-40B4-BE49-F238E27FC236}">
                <a16:creationId xmlns:a16="http://schemas.microsoft.com/office/drawing/2014/main" id="{E6D633B8-5062-4188-9BFC-E4BA0A84C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505" y="4509120"/>
            <a:ext cx="2240943" cy="1680707"/>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3374504"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24</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005805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39552" y="1424608"/>
            <a:ext cx="8045648" cy="2580456"/>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rtlCol="0"/>
          <a:lstStyle/>
          <a:p>
            <a:pPr marL="92075" algn="just" rtl="0" fontAlgn="auto">
              <a:lnSpc>
                <a:spcPct val="150000"/>
              </a:lnSpc>
              <a:spcBef>
                <a:spcPts val="300"/>
              </a:spcBef>
              <a:spcAft>
                <a:spcPts val="0"/>
              </a:spcAft>
              <a:defRPr/>
            </a:pPr>
            <a:r>
              <a:rPr lang="zh-hans" b="1">
                <a:latin typeface="SimSun" panose="02010600030101010101" pitchFamily="2" charset="-122"/>
                <a:ea typeface="SimSun" panose="02010600030101010101" pitchFamily="2" charset="-122"/>
                <a:cs typeface="メイリオ" pitchFamily="50" charset="-128"/>
              </a:rPr>
              <a:t>① 如果发现异常情况，先确认发生了什么。</a:t>
            </a:r>
          </a:p>
          <a:p>
            <a:pPr marL="92075" algn="just" rtl="0" fontAlgn="auto">
              <a:lnSpc>
                <a:spcPct val="150000"/>
              </a:lnSpc>
              <a:spcBef>
                <a:spcPts val="300"/>
              </a:spcBef>
              <a:spcAft>
                <a:spcPts val="0"/>
              </a:spcAft>
              <a:defRPr/>
            </a:pPr>
            <a:r>
              <a:rPr lang="zh-hans" b="1">
                <a:latin typeface="SimSun" panose="02010600030101010101" pitchFamily="2" charset="-122"/>
                <a:ea typeface="SimSun" panose="02010600030101010101" pitchFamily="2" charset="-122"/>
                <a:cs typeface="メイリオ" pitchFamily="50" charset="-128"/>
              </a:rPr>
              <a:t>② 向周边的负责人及同事大声告知。</a:t>
            </a:r>
            <a:endParaRPr lang="en-US" altLang="ja-JP" b="1" dirty="0">
              <a:latin typeface="SimSun" panose="02010600030101010101" pitchFamily="2" charset="-122"/>
              <a:ea typeface="SimSun" panose="02010600030101010101" pitchFamily="2" charset="-122"/>
              <a:cs typeface="メイリオ" pitchFamily="50" charset="-128"/>
            </a:endParaRPr>
          </a:p>
          <a:p>
            <a:pPr marL="92075" algn="just" rtl="0" fontAlgn="auto">
              <a:lnSpc>
                <a:spcPct val="150000"/>
              </a:lnSpc>
              <a:spcBef>
                <a:spcPts val="300"/>
              </a:spcBef>
              <a:spcAft>
                <a:spcPts val="0"/>
              </a:spcAft>
              <a:defRPr/>
            </a:pPr>
            <a:r>
              <a:rPr lang="zh-hans" b="1">
                <a:latin typeface="SimSun" panose="02010600030101010101" pitchFamily="2" charset="-122"/>
                <a:ea typeface="SimSun" panose="02010600030101010101" pitchFamily="2" charset="-122"/>
                <a:cs typeface="メイリオ" pitchFamily="50" charset="-128"/>
              </a:rPr>
              <a:t>③ 如果必要，按下紧急停止开关以停止机械运行。</a:t>
            </a:r>
          </a:p>
          <a:p>
            <a:pPr marL="92075" algn="just" rtl="0" fontAlgn="auto">
              <a:lnSpc>
                <a:spcPct val="150000"/>
              </a:lnSpc>
              <a:spcBef>
                <a:spcPts val="300"/>
              </a:spcBef>
              <a:spcAft>
                <a:spcPts val="0"/>
              </a:spcAft>
              <a:defRPr/>
            </a:pPr>
            <a:r>
              <a:rPr lang="zh-hans" b="1">
                <a:latin typeface="SimSun" panose="02010600030101010101" pitchFamily="2" charset="-122"/>
                <a:ea typeface="SimSun" panose="02010600030101010101" pitchFamily="2" charset="-122"/>
                <a:cs typeface="メイリオ" pitchFamily="50" charset="-128"/>
              </a:rPr>
              <a:t>④ 在负责人的指示下，和同事协作采取妥善的处理方式。</a:t>
            </a:r>
            <a:endParaRPr lang="en-US" altLang="ja-JP" b="1" dirty="0">
              <a:latin typeface="SimSun" panose="02010600030101010101" pitchFamily="2" charset="-122"/>
              <a:ea typeface="SimSun" panose="02010600030101010101" pitchFamily="2" charset="-122"/>
              <a:cs typeface="メイリオ" pitchFamily="50" charset="-128"/>
            </a:endParaRPr>
          </a:p>
          <a:p>
            <a:pPr marL="92075" algn="just" rtl="0" fontAlgn="auto">
              <a:lnSpc>
                <a:spcPct val="150000"/>
              </a:lnSpc>
              <a:spcBef>
                <a:spcPts val="300"/>
              </a:spcBef>
              <a:spcAft>
                <a:spcPts val="0"/>
              </a:spcAft>
              <a:defRPr/>
            </a:pPr>
            <a:r>
              <a:rPr lang="zh-hans" b="1">
                <a:latin typeface="SimSun" panose="02010600030101010101" pitchFamily="2" charset="-122"/>
                <a:ea typeface="SimSun" panose="02010600030101010101" pitchFamily="2" charset="-122"/>
                <a:cs typeface="メイリオ" pitchFamily="50" charset="-128"/>
              </a:rPr>
              <a:t>⑤ 不要一个人贸然行动。</a:t>
            </a:r>
          </a:p>
          <a:p>
            <a:pPr marL="92075" algn="just" rtl="0" fontAlgn="auto">
              <a:lnSpc>
                <a:spcPct val="150000"/>
              </a:lnSpc>
              <a:spcBef>
                <a:spcPts val="300"/>
              </a:spcBef>
              <a:spcAft>
                <a:spcPts val="0"/>
              </a:spcAft>
              <a:defRPr/>
            </a:pPr>
            <a:endParaRPr lang="ja-JP" altLang="en-US" b="1" dirty="0">
              <a:latin typeface="SimSun" panose="02010600030101010101" pitchFamily="2" charset="-122"/>
              <a:ea typeface="SimSun" panose="02010600030101010101" pitchFamily="2" charset="-122"/>
              <a:cs typeface="メイリオ" pitchFamily="50" charset="-128"/>
            </a:endParaRPr>
          </a:p>
          <a:p>
            <a:pPr algn="just" rtl="0" fontAlgn="auto">
              <a:lnSpc>
                <a:spcPct val="150000"/>
              </a:lnSpc>
              <a:spcBef>
                <a:spcPts val="0"/>
              </a:spcBef>
              <a:spcAft>
                <a:spcPts val="0"/>
              </a:spcAft>
              <a:defRPr/>
            </a:pPr>
            <a:endParaRPr lang="en-US" altLang="ja-JP" b="1" dirty="0">
              <a:latin typeface="SimSun" panose="02010600030101010101" pitchFamily="2" charset="-122"/>
              <a:ea typeface="SimSun" panose="02010600030101010101" pitchFamily="2" charset="-122"/>
              <a:cs typeface="メイリオ" pitchFamily="50" charset="-128"/>
            </a:endParaRPr>
          </a:p>
        </p:txBody>
      </p:sp>
      <p:sp>
        <p:nvSpPr>
          <p:cNvPr id="5" name="Rectangle 10"/>
          <p:cNvSpPr>
            <a:spLocks noChangeArrowheads="1"/>
          </p:cNvSpPr>
          <p:nvPr/>
        </p:nvSpPr>
        <p:spPr bwMode="auto">
          <a:xfrm>
            <a:off x="476250" y="260648"/>
            <a:ext cx="7787580" cy="554940"/>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zh-hans" sz="2000" b="1">
                <a:solidFill>
                  <a:schemeClr val="bg1"/>
                </a:solidFill>
                <a:latin typeface="SimSun" panose="02010600030101010101" pitchFamily="2" charset="-122"/>
                <a:ea typeface="SimSun" panose="02010600030101010101" pitchFamily="2" charset="-122"/>
                <a:cs typeface="Arial" charset="0"/>
              </a:rPr>
              <a:t>重点7 如果发生异常情况及劳动事故！</a:t>
            </a:r>
            <a:endParaRPr lang="ja-JP" altLang="en-US" sz="2000" b="1" dirty="0">
              <a:solidFill>
                <a:schemeClr val="bg1"/>
              </a:solidFill>
              <a:latin typeface="SimSun" panose="02010600030101010101" pitchFamily="2" charset="-122"/>
              <a:ea typeface="SimSun" panose="02010600030101010101" pitchFamily="2" charset="-122"/>
              <a:cs typeface="Arial" charset="0"/>
            </a:endParaRPr>
          </a:p>
        </p:txBody>
      </p:sp>
      <p:sp>
        <p:nvSpPr>
          <p:cNvPr id="6" name="テキスト ボックス 5"/>
          <p:cNvSpPr txBox="1"/>
          <p:nvPr/>
        </p:nvSpPr>
        <p:spPr>
          <a:xfrm>
            <a:off x="558800" y="899428"/>
            <a:ext cx="4589264" cy="369332"/>
          </a:xfrm>
          <a:prstGeom prst="rect">
            <a:avLst/>
          </a:prstGeom>
          <a:noFill/>
          <a:ln w="19050">
            <a:noFill/>
          </a:ln>
        </p:spPr>
        <p:txBody>
          <a:bodyPr wrap="square" rtlCol="0">
            <a:spAutoFit/>
          </a:bodyPr>
          <a:lstStyle/>
          <a:p>
            <a:pPr rtl="0" fontAlgn="auto">
              <a:spcBef>
                <a:spcPts val="0"/>
              </a:spcBef>
              <a:spcAft>
                <a:spcPts val="0"/>
              </a:spcAft>
              <a:defRPr/>
            </a:pPr>
            <a:r>
              <a:rPr lang="zh-hans" b="1">
                <a:solidFill>
                  <a:srgbClr val="C00000"/>
                </a:solidFill>
                <a:latin typeface="SimSun" panose="02010600030101010101" pitchFamily="2" charset="-122"/>
                <a:ea typeface="SimSun" panose="02010600030101010101" pitchFamily="2" charset="-122"/>
                <a:cs typeface="メイリオ" pitchFamily="50" charset="-128"/>
              </a:rPr>
              <a:t>（1） 如果发生“异常情况”！</a:t>
            </a:r>
            <a:endParaRPr lang="ja-JP" altLang="en-US" dirty="0">
              <a:latin typeface="SimSun" panose="02010600030101010101" pitchFamily="2" charset="-122"/>
              <a:ea typeface="SimSun" panose="02010600030101010101" pitchFamily="2" charset="-122"/>
            </a:endParaRPr>
          </a:p>
        </p:txBody>
      </p:sp>
      <p:sp>
        <p:nvSpPr>
          <p:cNvPr id="8" name="正方形/長方形 7"/>
          <p:cNvSpPr/>
          <p:nvPr/>
        </p:nvSpPr>
        <p:spPr>
          <a:xfrm>
            <a:off x="539552" y="4437112"/>
            <a:ext cx="3403798" cy="1427314"/>
          </a:xfrm>
          <a:prstGeom prst="rect">
            <a:avLst/>
          </a:prstGeom>
          <a:ln w="12700">
            <a:solidFill>
              <a:schemeClr val="tx1"/>
            </a:solidFill>
            <a:prstDash val="dash"/>
          </a:ln>
        </p:spPr>
        <p:txBody>
          <a:bodyPr wrap="square" rtlCol="0">
            <a:spAutoFit/>
          </a:bodyPr>
          <a:lstStyle/>
          <a:p>
            <a:pPr algn="just" rtl="0" fontAlgn="auto">
              <a:lnSpc>
                <a:spcPct val="150000"/>
              </a:lnSpc>
              <a:spcBef>
                <a:spcPts val="1200"/>
              </a:spcBef>
              <a:spcAft>
                <a:spcPts val="0"/>
              </a:spcAft>
              <a:defRPr/>
            </a:pPr>
            <a:r>
              <a:rPr lang="zh-hans" b="1">
                <a:solidFill>
                  <a:srgbClr val="FF0000"/>
                </a:solidFill>
                <a:latin typeface="SimSun" panose="02010600030101010101" pitchFamily="2" charset="-122"/>
                <a:ea typeface="SimSun" panose="02010600030101010101" pitchFamily="2" charset="-122"/>
                <a:cs typeface="メイリオ" pitchFamily="50" charset="-128"/>
              </a:rPr>
              <a:t>【通知！】</a:t>
            </a:r>
          </a:p>
          <a:p>
            <a:pPr marL="92075" algn="just" rtl="0" fontAlgn="auto">
              <a:lnSpc>
                <a:spcPct val="125000"/>
              </a:lnSpc>
              <a:spcBef>
                <a:spcPts val="300"/>
              </a:spcBef>
              <a:spcAft>
                <a:spcPts val="0"/>
              </a:spcAft>
              <a:defRPr/>
            </a:pPr>
            <a:r>
              <a:rPr lang="zh-hans" sz="1600">
                <a:latin typeface="SimSun" panose="02010600030101010101" pitchFamily="2" charset="-122"/>
                <a:ea typeface="SimSun" panose="02010600030101010101" pitchFamily="2" charset="-122"/>
                <a:cs typeface="メイリオ" pitchFamily="50" charset="-128"/>
              </a:rPr>
              <a:t>　如果机械或设备和平常不一样，觉得情况危险，要立刻传达给负责人以及排放源负责人等！</a:t>
            </a:r>
          </a:p>
        </p:txBody>
      </p:sp>
      <p:sp>
        <p:nvSpPr>
          <p:cNvPr id="9" name="正方形/長方形 8">
            <a:extLst>
              <a:ext uri="{FF2B5EF4-FFF2-40B4-BE49-F238E27FC236}">
                <a16:creationId xmlns:a16="http://schemas.microsoft.com/office/drawing/2014/main" id="{9BEFAAD7-EA3B-4E30-BE23-06FE32FCA2A4}"/>
              </a:ext>
            </a:extLst>
          </p:cNvPr>
          <p:cNvSpPr/>
          <p:nvPr/>
        </p:nvSpPr>
        <p:spPr>
          <a:xfrm>
            <a:off x="4788024" y="4746179"/>
            <a:ext cx="3475806" cy="1042593"/>
          </a:xfrm>
          <a:prstGeom prst="rect">
            <a:avLst/>
          </a:prstGeom>
          <a:ln w="12700">
            <a:solidFill>
              <a:schemeClr val="tx1"/>
            </a:solidFill>
            <a:prstDash val="dash"/>
          </a:ln>
        </p:spPr>
        <p:txBody>
          <a:bodyPr wrap="square" rtlCol="0">
            <a:spAutoFit/>
          </a:bodyPr>
          <a:lstStyle/>
          <a:p>
            <a:pPr algn="just" rtl="0" fontAlgn="auto">
              <a:lnSpc>
                <a:spcPct val="150000"/>
              </a:lnSpc>
              <a:spcBef>
                <a:spcPts val="1200"/>
              </a:spcBef>
              <a:spcAft>
                <a:spcPts val="0"/>
              </a:spcAft>
              <a:defRPr/>
            </a:pPr>
            <a:r>
              <a:rPr lang="zh-hans" b="1">
                <a:latin typeface="SimSun" panose="02010600030101010101" pitchFamily="2" charset="-122"/>
                <a:ea typeface="SimSun" panose="02010600030101010101" pitchFamily="2" charset="-122"/>
                <a:cs typeface="メイリオ" pitchFamily="50" charset="-128"/>
              </a:rPr>
              <a:t>通常为……</a:t>
            </a:r>
            <a:endParaRPr lang="en-US" altLang="ja-JP" b="1" dirty="0">
              <a:latin typeface="SimSun" panose="02010600030101010101" pitchFamily="2" charset="-122"/>
              <a:ea typeface="SimSun" panose="02010600030101010101" pitchFamily="2" charset="-122"/>
              <a:cs typeface="メイリオ" pitchFamily="50" charset="-128"/>
            </a:endParaRPr>
          </a:p>
          <a:p>
            <a:pPr algn="just" rtl="0" fontAlgn="auto">
              <a:lnSpc>
                <a:spcPct val="150000"/>
              </a:lnSpc>
              <a:spcBef>
                <a:spcPts val="1200"/>
              </a:spcBef>
              <a:spcAft>
                <a:spcPts val="0"/>
              </a:spcAft>
              <a:defRPr/>
            </a:pPr>
            <a:r>
              <a:rPr lang="zh-hans" b="1">
                <a:solidFill>
                  <a:srgbClr val="FF0000"/>
                </a:solidFill>
                <a:latin typeface="SimSun" panose="02010600030101010101" pitchFamily="2" charset="-122"/>
                <a:ea typeface="SimSun" panose="02010600030101010101" pitchFamily="2" charset="-122"/>
                <a:cs typeface="メイリオ" pitchFamily="50" charset="-128"/>
              </a:rPr>
              <a:t>停止！呼叫！等待！</a:t>
            </a:r>
            <a:r>
              <a:rPr lang="zh-hans" sz="1600">
                <a:latin typeface="SimSun" panose="02010600030101010101" pitchFamily="2" charset="-122"/>
                <a:ea typeface="SimSun" panose="02010600030101010101" pitchFamily="2" charset="-122"/>
                <a:cs typeface="メイリオ" pitchFamily="50" charset="-128"/>
              </a:rPr>
              <a:t>　</a:t>
            </a:r>
            <a:endParaRPr lang="en-US" altLang="ja-JP" sz="1600" dirty="0">
              <a:latin typeface="SimSun" panose="02010600030101010101" pitchFamily="2" charset="-122"/>
              <a:ea typeface="SimSun" panose="02010600030101010101" pitchFamily="2" charset="-122"/>
              <a:cs typeface="メイリオ" pitchFamily="50" charset="-128"/>
            </a:endParaRPr>
          </a:p>
        </p:txBody>
      </p:sp>
      <p:sp>
        <p:nvSpPr>
          <p:cNvPr id="2" name="矢印: 右 1">
            <a:extLst>
              <a:ext uri="{FF2B5EF4-FFF2-40B4-BE49-F238E27FC236}">
                <a16:creationId xmlns:a16="http://schemas.microsoft.com/office/drawing/2014/main" id="{0BB72D62-4FED-46C5-B01F-E733119FF9E2}"/>
              </a:ext>
            </a:extLst>
          </p:cNvPr>
          <p:cNvSpPr/>
          <p:nvPr/>
        </p:nvSpPr>
        <p:spPr>
          <a:xfrm>
            <a:off x="4067944" y="4941168"/>
            <a:ext cx="648072" cy="708248"/>
          </a:xfrm>
          <a:prstGeom prst="rightArrow">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SimSun" panose="02010600030101010101" pitchFamily="2" charset="-122"/>
              <a:ea typeface="SimSun" panose="02010600030101010101" pitchFamily="2" charset="-122"/>
            </a:endParaRPr>
          </a:p>
        </p:txBody>
      </p:sp>
      <p:sp>
        <p:nvSpPr>
          <p:cNvPr id="3" name="スライド番号プレースホルダー 2"/>
          <p:cNvSpPr>
            <a:spLocks noGrp="1"/>
          </p:cNvSpPr>
          <p:nvPr>
            <p:ph type="sldNum" sz="quarter" idx="12"/>
          </p:nvPr>
        </p:nvSpPr>
        <p:spPr>
          <a:xfrm>
            <a:off x="3491880"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25</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868020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39552" y="548680"/>
            <a:ext cx="8208912" cy="3024336"/>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rtlCol="0"/>
          <a:lstStyle/>
          <a:p>
            <a:pPr marL="92075" algn="just" rtl="0" fontAlgn="auto">
              <a:lnSpc>
                <a:spcPct val="125000"/>
              </a:lnSpc>
              <a:spcBef>
                <a:spcPts val="300"/>
              </a:spcBef>
              <a:spcAft>
                <a:spcPts val="0"/>
              </a:spcAft>
              <a:defRPr/>
            </a:pPr>
            <a:r>
              <a:rPr lang="zh-hans" b="1">
                <a:latin typeface="SimSun" panose="02010600030101010101" pitchFamily="2" charset="-122"/>
                <a:ea typeface="SimSun" panose="02010600030101010101" pitchFamily="2" charset="-122"/>
                <a:cs typeface="メイリオ" pitchFamily="50" charset="-128"/>
              </a:rPr>
              <a:t>① 停止机器，关闭总开关。　</a:t>
            </a:r>
            <a:r>
              <a:rPr lang="zh-hans" b="1">
                <a:solidFill>
                  <a:srgbClr val="FF0000"/>
                </a:solidFill>
                <a:latin typeface="SimSun" panose="02010600030101010101" pitchFamily="2" charset="-122"/>
                <a:ea typeface="SimSun" panose="02010600030101010101" pitchFamily="2" charset="-122"/>
                <a:cs typeface="メイリオ" pitchFamily="50" charset="-128"/>
              </a:rPr>
              <a:t>停止！</a:t>
            </a:r>
          </a:p>
          <a:p>
            <a:pPr marL="92075" algn="just" rtl="0" fontAlgn="auto">
              <a:lnSpc>
                <a:spcPct val="125000"/>
              </a:lnSpc>
              <a:spcBef>
                <a:spcPts val="300"/>
              </a:spcBef>
              <a:spcAft>
                <a:spcPts val="0"/>
              </a:spcAft>
              <a:defRPr/>
            </a:pPr>
            <a:r>
              <a:rPr lang="zh-hans" b="1">
                <a:latin typeface="SimSun" panose="02010600030101010101" pitchFamily="2" charset="-122"/>
                <a:ea typeface="SimSun" panose="02010600030101010101" pitchFamily="2" charset="-122"/>
                <a:cs typeface="メイリオ" pitchFamily="50" charset="-128"/>
              </a:rPr>
              <a:t>② 向周边的负责人及同事大声告知异常。　</a:t>
            </a:r>
            <a:r>
              <a:rPr lang="zh-hans" b="1">
                <a:solidFill>
                  <a:srgbClr val="FF0000"/>
                </a:solidFill>
                <a:latin typeface="SimSun" panose="02010600030101010101" pitchFamily="2" charset="-122"/>
                <a:ea typeface="SimSun" panose="02010600030101010101" pitchFamily="2" charset="-122"/>
                <a:cs typeface="メイリオ" pitchFamily="50" charset="-128"/>
              </a:rPr>
              <a:t>呼叫！</a:t>
            </a:r>
            <a:endParaRPr lang="en-US" altLang="ja-JP" b="1" dirty="0">
              <a:solidFill>
                <a:srgbClr val="FF0000"/>
              </a:solidFill>
              <a:latin typeface="SimSun" panose="02010600030101010101" pitchFamily="2" charset="-122"/>
              <a:ea typeface="SimSun" panose="02010600030101010101" pitchFamily="2" charset="-122"/>
              <a:cs typeface="メイリオ" pitchFamily="50" charset="-128"/>
            </a:endParaRPr>
          </a:p>
          <a:p>
            <a:pPr marL="92075" algn="just" rtl="0">
              <a:lnSpc>
                <a:spcPct val="125000"/>
              </a:lnSpc>
              <a:spcBef>
                <a:spcPts val="300"/>
              </a:spcBef>
              <a:defRPr/>
            </a:pPr>
            <a:r>
              <a:rPr lang="zh-hans" b="1">
                <a:latin typeface="SimSun" panose="02010600030101010101" pitchFamily="2" charset="-122"/>
                <a:ea typeface="SimSun" panose="02010600030101010101" pitchFamily="2" charset="-122"/>
                <a:cs typeface="メイリオ" pitchFamily="50" charset="-128"/>
              </a:rPr>
              <a:t>③ 听从负责人的指示。　　</a:t>
            </a:r>
            <a:r>
              <a:rPr lang="zh-hans" b="1">
                <a:solidFill>
                  <a:srgbClr val="FF0000"/>
                </a:solidFill>
                <a:latin typeface="SimSun" panose="02010600030101010101" pitchFamily="2" charset="-122"/>
                <a:ea typeface="SimSun" panose="02010600030101010101" pitchFamily="2" charset="-122"/>
                <a:cs typeface="メイリオ" pitchFamily="50" charset="-128"/>
              </a:rPr>
              <a:t>等待！</a:t>
            </a:r>
            <a:endParaRPr lang="en-US" altLang="ja-JP" b="1" dirty="0">
              <a:solidFill>
                <a:srgbClr val="FF0000"/>
              </a:solidFill>
              <a:latin typeface="SimSun" panose="02010600030101010101" pitchFamily="2" charset="-122"/>
              <a:ea typeface="SimSun" panose="02010600030101010101" pitchFamily="2" charset="-122"/>
              <a:cs typeface="メイリオ" pitchFamily="50" charset="-128"/>
            </a:endParaRPr>
          </a:p>
          <a:p>
            <a:pPr marL="92075" algn="just" rtl="0">
              <a:lnSpc>
                <a:spcPct val="125000"/>
              </a:lnSpc>
              <a:defRPr/>
            </a:pPr>
            <a:r>
              <a:rPr lang="zh-hans" b="1">
                <a:latin typeface="SimSun" panose="02010600030101010101" pitchFamily="2" charset="-122"/>
                <a:ea typeface="SimSun" panose="02010600030101010101" pitchFamily="2" charset="-122"/>
                <a:cs typeface="メイリオ" pitchFamily="50" charset="-128"/>
              </a:rPr>
              <a:t>　 </a:t>
            </a:r>
            <a:r>
              <a:rPr lang="zh-hans">
                <a:latin typeface="SimSun" panose="02010600030101010101" pitchFamily="2" charset="-122"/>
                <a:ea typeface="SimSun" panose="02010600030101010101" pitchFamily="2" charset="-122"/>
                <a:cs typeface="メイリオ" pitchFamily="50" charset="-128"/>
              </a:rPr>
              <a:t>→ 不要一个人贸然行动。</a:t>
            </a:r>
            <a:endParaRPr lang="en-US" altLang="ja-JP" dirty="0">
              <a:latin typeface="SimSun" panose="02010600030101010101" pitchFamily="2" charset="-122"/>
              <a:ea typeface="SimSun" panose="02010600030101010101" pitchFamily="2" charset="-122"/>
              <a:cs typeface="メイリオ" pitchFamily="50" charset="-128"/>
            </a:endParaRPr>
          </a:p>
          <a:p>
            <a:pPr marL="92075" algn="just" rtl="0" fontAlgn="auto">
              <a:lnSpc>
                <a:spcPct val="125000"/>
              </a:lnSpc>
              <a:spcBef>
                <a:spcPts val="300"/>
              </a:spcBef>
              <a:spcAft>
                <a:spcPts val="0"/>
              </a:spcAft>
              <a:defRPr/>
            </a:pPr>
            <a:r>
              <a:rPr lang="zh-hans" b="1">
                <a:latin typeface="SimSun" panose="02010600030101010101" pitchFamily="2" charset="-122"/>
                <a:ea typeface="SimSun" panose="02010600030101010101" pitchFamily="2" charset="-122"/>
                <a:cs typeface="メイリオ" pitchFamily="50" charset="-128"/>
              </a:rPr>
              <a:t>④ 工作时，采取措施防止意外启动！</a:t>
            </a:r>
            <a:endParaRPr lang="en-US" altLang="ja-JP" b="1" dirty="0">
              <a:latin typeface="SimSun" panose="02010600030101010101" pitchFamily="2" charset="-122"/>
              <a:ea typeface="SimSun" panose="02010600030101010101" pitchFamily="2" charset="-122"/>
              <a:cs typeface="メイリオ" pitchFamily="50" charset="-128"/>
            </a:endParaRPr>
          </a:p>
          <a:p>
            <a:pPr marL="92075" algn="just" rtl="0" fontAlgn="auto">
              <a:lnSpc>
                <a:spcPct val="125000"/>
              </a:lnSpc>
              <a:spcAft>
                <a:spcPts val="0"/>
              </a:spcAft>
              <a:defRPr/>
            </a:pPr>
            <a:r>
              <a:rPr lang="zh-hans">
                <a:latin typeface="SimSun" panose="02010600030101010101" pitchFamily="2" charset="-122"/>
                <a:ea typeface="SimSun" panose="02010600030101010101" pitchFamily="2" charset="-122"/>
                <a:cs typeface="メイリオ" pitchFamily="50" charset="-128"/>
              </a:rPr>
              <a:t>　・ 总开关上锁，使其无法启动。</a:t>
            </a:r>
            <a:endParaRPr lang="en-US" altLang="ja-JP" dirty="0">
              <a:latin typeface="SimSun" panose="02010600030101010101" pitchFamily="2" charset="-122"/>
              <a:ea typeface="SimSun" panose="02010600030101010101" pitchFamily="2" charset="-122"/>
              <a:cs typeface="メイリオ" pitchFamily="50" charset="-128"/>
            </a:endParaRPr>
          </a:p>
          <a:p>
            <a:pPr marL="92075" algn="just" rtl="0" fontAlgn="auto">
              <a:lnSpc>
                <a:spcPct val="125000"/>
              </a:lnSpc>
              <a:spcAft>
                <a:spcPts val="0"/>
              </a:spcAft>
              <a:defRPr/>
            </a:pPr>
            <a:r>
              <a:rPr lang="zh-hans">
                <a:latin typeface="SimSun" panose="02010600030101010101" pitchFamily="2" charset="-122"/>
                <a:ea typeface="SimSun" panose="02010600030101010101" pitchFamily="2" charset="-122"/>
                <a:cs typeface="メイリオ" pitchFamily="50" charset="-128"/>
              </a:rPr>
              <a:t>　・ 显示并张贴正在工作中，以防其他人启动。</a:t>
            </a:r>
          </a:p>
          <a:p>
            <a:pPr marL="92075" algn="just" rtl="0" fontAlgn="auto">
              <a:lnSpc>
                <a:spcPct val="125000"/>
              </a:lnSpc>
              <a:spcBef>
                <a:spcPts val="300"/>
              </a:spcBef>
              <a:spcAft>
                <a:spcPts val="0"/>
              </a:spcAft>
              <a:defRPr/>
            </a:pPr>
            <a:r>
              <a:rPr lang="zh-hans" b="1">
                <a:latin typeface="SimSun" panose="02010600030101010101" pitchFamily="2" charset="-122"/>
                <a:ea typeface="SimSun" panose="02010600030101010101" pitchFamily="2" charset="-122"/>
                <a:cs typeface="メイリオ" pitchFamily="50" charset="-128"/>
              </a:rPr>
              <a:t>⑤ 如有必要，在工作场所也要标示“正在工作中”！</a:t>
            </a:r>
            <a:endParaRPr lang="en-US" altLang="ja-JP" b="1" dirty="0">
              <a:latin typeface="SimSun" panose="02010600030101010101" pitchFamily="2" charset="-122"/>
              <a:ea typeface="SimSun" panose="02010600030101010101" pitchFamily="2" charset="-122"/>
              <a:cs typeface="メイリオ" pitchFamily="50" charset="-128"/>
            </a:endParaRPr>
          </a:p>
        </p:txBody>
      </p:sp>
      <p:sp>
        <p:nvSpPr>
          <p:cNvPr id="6" name="テキスト ボックス 5"/>
          <p:cNvSpPr txBox="1"/>
          <p:nvPr/>
        </p:nvSpPr>
        <p:spPr>
          <a:xfrm>
            <a:off x="253218" y="188640"/>
            <a:ext cx="8925596" cy="369332"/>
          </a:xfrm>
          <a:prstGeom prst="rect">
            <a:avLst/>
          </a:prstGeom>
          <a:noFill/>
          <a:ln w="19050">
            <a:noFill/>
          </a:ln>
        </p:spPr>
        <p:txBody>
          <a:bodyPr wrap="square" rtlCol="0">
            <a:spAutoFit/>
          </a:bodyPr>
          <a:lstStyle/>
          <a:p>
            <a:pPr rtl="0">
              <a:defRPr/>
            </a:pPr>
            <a:r>
              <a:rPr lang="zh-hans" b="1">
                <a:solidFill>
                  <a:srgbClr val="C00000"/>
                </a:solidFill>
                <a:latin typeface="SimSun" panose="02010600030101010101" pitchFamily="2" charset="-122"/>
                <a:ea typeface="SimSun" panose="02010600030101010101" pitchFamily="2" charset="-122"/>
                <a:cs typeface="メイリオ" panose="020B0604030504040204" pitchFamily="50" charset="-128"/>
              </a:rPr>
              <a:t>（2） 异物被夹入皮带输送机中！ </a:t>
            </a:r>
            <a:r>
              <a:rPr lang="zh-hans" b="1">
                <a:solidFill>
                  <a:srgbClr val="C00000"/>
                </a:solidFill>
                <a:latin typeface="SimSun" panose="02010600030101010101" pitchFamily="2" charset="-122"/>
                <a:ea typeface="SimSun" panose="02010600030101010101" pitchFamily="2" charset="-122"/>
              </a:rPr>
              <a:t>粉碎机有异响或异味！</a:t>
            </a:r>
          </a:p>
        </p:txBody>
      </p:sp>
      <p:pic>
        <p:nvPicPr>
          <p:cNvPr id="12" name="図 11">
            <a:extLst>
              <a:ext uri="{FF2B5EF4-FFF2-40B4-BE49-F238E27FC236}">
                <a16:creationId xmlns:a16="http://schemas.microsoft.com/office/drawing/2014/main" id="{CE27781B-066B-4F18-82B5-0895397236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181" y="3645024"/>
            <a:ext cx="6933203" cy="2880320"/>
          </a:xfrm>
          <a:prstGeom prst="rect">
            <a:avLst/>
          </a:prstGeom>
        </p:spPr>
      </p:pic>
      <p:sp>
        <p:nvSpPr>
          <p:cNvPr id="2" name="スライド番号プレースホルダー 1"/>
          <p:cNvSpPr>
            <a:spLocks noGrp="1"/>
          </p:cNvSpPr>
          <p:nvPr>
            <p:ph type="sldNum" sz="quarter" idx="12"/>
          </p:nvPr>
        </p:nvSpPr>
        <p:spPr>
          <a:xfrm>
            <a:off x="3374504"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26</a:t>
            </a:fld>
            <a:endParaRPr kumimoji="1" lang="ja-JP" altLang="en-US">
              <a:latin typeface="SimSun" panose="02010600030101010101" pitchFamily="2" charset="-122"/>
              <a:ea typeface="SimSun" panose="02010600030101010101" pitchFamily="2" charset="-122"/>
            </a:endParaRPr>
          </a:p>
        </p:txBody>
      </p:sp>
      <p:sp>
        <p:nvSpPr>
          <p:cNvPr id="3" name="对话气泡: 椭圆形 2">
            <a:extLst>
              <a:ext uri="{FF2B5EF4-FFF2-40B4-BE49-F238E27FC236}">
                <a16:creationId xmlns:a16="http://schemas.microsoft.com/office/drawing/2014/main" id="{06327DE9-E319-4214-BCA4-DAF882A68196}"/>
              </a:ext>
            </a:extLst>
          </p:cNvPr>
          <p:cNvSpPr/>
          <p:nvPr/>
        </p:nvSpPr>
        <p:spPr>
          <a:xfrm>
            <a:off x="1331640" y="3717032"/>
            <a:ext cx="2133600" cy="504056"/>
          </a:xfrm>
          <a:prstGeom prst="wedgeEllipseCallout">
            <a:avLst>
              <a:gd name="adj1" fmla="val 43625"/>
              <a:gd name="adj2" fmla="val 44863"/>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zh-hans" sz="1100">
                <a:solidFill>
                  <a:schemeClr val="tx1"/>
                </a:solidFill>
                <a:latin typeface="SimSun" panose="02010600030101010101" pitchFamily="2" charset="-122"/>
                <a:ea typeface="SimSun" panose="02010600030101010101" pitchFamily="2" charset="-122"/>
              </a:rPr>
              <a:t>杠杆在</a:t>
            </a:r>
            <a:r>
              <a:rPr lang="zh-hans" sz="1100" b="1">
                <a:solidFill>
                  <a:srgbClr val="A32827"/>
                </a:solidFill>
                <a:latin typeface="SimSun" panose="02010600030101010101" pitchFamily="2" charset="-122"/>
                <a:ea typeface="SimSun" panose="02010600030101010101" pitchFamily="2" charset="-122"/>
              </a:rPr>
              <a:t>摇晃</a:t>
            </a:r>
            <a:endParaRPr lang="zh-CN" altLang="en-US" sz="1100" dirty="0">
              <a:solidFill>
                <a:schemeClr val="tx1"/>
              </a:solidFill>
              <a:latin typeface="SimSun" panose="02010600030101010101" pitchFamily="2" charset="-122"/>
              <a:ea typeface="SimSun" panose="02010600030101010101" pitchFamily="2" charset="-122"/>
            </a:endParaRPr>
          </a:p>
        </p:txBody>
      </p:sp>
      <p:sp>
        <p:nvSpPr>
          <p:cNvPr id="7" name="对话气泡: 椭圆形 6">
            <a:extLst>
              <a:ext uri="{FF2B5EF4-FFF2-40B4-BE49-F238E27FC236}">
                <a16:creationId xmlns:a16="http://schemas.microsoft.com/office/drawing/2014/main" id="{163B2CEE-B712-478D-9B97-428D1301D986}"/>
              </a:ext>
            </a:extLst>
          </p:cNvPr>
          <p:cNvSpPr/>
          <p:nvPr/>
        </p:nvSpPr>
        <p:spPr>
          <a:xfrm>
            <a:off x="1187624" y="4416043"/>
            <a:ext cx="2232248" cy="504056"/>
          </a:xfrm>
          <a:prstGeom prst="wedgeEllipseCallout">
            <a:avLst>
              <a:gd name="adj1" fmla="val 40451"/>
              <a:gd name="adj2" fmla="val -46680"/>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zh-hans" sz="1100">
                <a:solidFill>
                  <a:schemeClr val="tx1"/>
                </a:solidFill>
                <a:latin typeface="SimSun" panose="02010600030101010101" pitchFamily="2" charset="-122"/>
                <a:ea typeface="SimSun" panose="02010600030101010101" pitchFamily="2" charset="-122"/>
              </a:rPr>
              <a:t>红灯</a:t>
            </a:r>
            <a:r>
              <a:rPr lang="zh-hans" sz="1100" b="1">
                <a:solidFill>
                  <a:srgbClr val="C00000"/>
                </a:solidFill>
                <a:latin typeface="SimSun" panose="02010600030101010101" pitchFamily="2" charset="-122"/>
                <a:ea typeface="SimSun" panose="02010600030101010101" pitchFamily="2" charset="-122"/>
              </a:rPr>
              <a:t>亮着</a:t>
            </a:r>
            <a:endParaRPr lang="zh-CN" altLang="en-US" sz="1100" dirty="0">
              <a:solidFill>
                <a:schemeClr val="tx1"/>
              </a:solidFill>
              <a:latin typeface="SimSun" panose="02010600030101010101" pitchFamily="2" charset="-122"/>
              <a:ea typeface="SimSun" panose="02010600030101010101" pitchFamily="2" charset="-122"/>
            </a:endParaRPr>
          </a:p>
        </p:txBody>
      </p:sp>
      <p:sp>
        <p:nvSpPr>
          <p:cNvPr id="8" name="对话气泡: 椭圆形 7">
            <a:extLst>
              <a:ext uri="{FF2B5EF4-FFF2-40B4-BE49-F238E27FC236}">
                <a16:creationId xmlns:a16="http://schemas.microsoft.com/office/drawing/2014/main" id="{E468FA87-D6BE-4FEA-8533-996828159605}"/>
              </a:ext>
            </a:extLst>
          </p:cNvPr>
          <p:cNvSpPr/>
          <p:nvPr/>
        </p:nvSpPr>
        <p:spPr>
          <a:xfrm>
            <a:off x="1259632" y="5432147"/>
            <a:ext cx="1980191" cy="504056"/>
          </a:xfrm>
          <a:prstGeom prst="wedgeEllipseCallout">
            <a:avLst>
              <a:gd name="adj1" fmla="val 38099"/>
              <a:gd name="adj2" fmla="val -52559"/>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zh-hans" sz="1100">
                <a:solidFill>
                  <a:schemeClr val="tx1"/>
                </a:solidFill>
                <a:latin typeface="SimSun" panose="02010600030101010101" pitchFamily="2" charset="-122"/>
                <a:ea typeface="SimSun" panose="02010600030101010101" pitchFamily="2" charset="-122"/>
              </a:rPr>
              <a:t>灯在</a:t>
            </a:r>
            <a:r>
              <a:rPr lang="zh-hans" sz="1100" b="1">
                <a:solidFill>
                  <a:srgbClr val="C00000"/>
                </a:solidFill>
                <a:latin typeface="SimSun" panose="02010600030101010101" pitchFamily="2" charset="-122"/>
                <a:ea typeface="SimSun" panose="02010600030101010101" pitchFamily="2" charset="-122"/>
              </a:rPr>
              <a:t>闪烁</a:t>
            </a:r>
            <a:endParaRPr lang="zh-CN" altLang="en-US" sz="1100" dirty="0">
              <a:solidFill>
                <a:schemeClr val="tx1"/>
              </a:solidFill>
              <a:latin typeface="SimSun" panose="02010600030101010101" pitchFamily="2" charset="-122"/>
              <a:ea typeface="SimSun" panose="02010600030101010101" pitchFamily="2" charset="-122"/>
            </a:endParaRPr>
          </a:p>
        </p:txBody>
      </p:sp>
      <p:sp>
        <p:nvSpPr>
          <p:cNvPr id="9" name="对话气泡: 椭圆形 8">
            <a:extLst>
              <a:ext uri="{FF2B5EF4-FFF2-40B4-BE49-F238E27FC236}">
                <a16:creationId xmlns:a16="http://schemas.microsoft.com/office/drawing/2014/main" id="{1342EB10-FDD3-49BC-B444-83DA913EBF08}"/>
              </a:ext>
            </a:extLst>
          </p:cNvPr>
          <p:cNvSpPr/>
          <p:nvPr/>
        </p:nvSpPr>
        <p:spPr>
          <a:xfrm>
            <a:off x="3635896" y="6021287"/>
            <a:ext cx="1782184" cy="421793"/>
          </a:xfrm>
          <a:prstGeom prst="wedgeEllipseCallout">
            <a:avLst>
              <a:gd name="adj1" fmla="val 21947"/>
              <a:gd name="adj2" fmla="val -66372"/>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zh-hans" sz="1100" b="1" dirty="0">
                <a:solidFill>
                  <a:srgbClr val="C00000"/>
                </a:solidFill>
                <a:latin typeface="SimSun" panose="02010600030101010101" pitchFamily="2" charset="-122"/>
                <a:ea typeface="SimSun" panose="02010600030101010101" pitchFamily="2" charset="-122"/>
              </a:rPr>
              <a:t>没有</a:t>
            </a:r>
            <a:r>
              <a:rPr lang="zh-hans" sz="1100" b="1" dirty="0">
                <a:solidFill>
                  <a:schemeClr val="tx1"/>
                </a:solidFill>
                <a:latin typeface="SimSun" panose="02010600030101010101" pitchFamily="2" charset="-122"/>
                <a:ea typeface="SimSun" panose="02010600030101010101" pitchFamily="2" charset="-122"/>
              </a:rPr>
              <a:t>○○</a:t>
            </a:r>
            <a:endParaRPr lang="zh-CN" altLang="en-US" sz="1100" b="1" dirty="0">
              <a:solidFill>
                <a:schemeClr val="tx1"/>
              </a:solidFill>
              <a:latin typeface="SimSun" panose="02010600030101010101" pitchFamily="2" charset="-122"/>
              <a:ea typeface="SimSun" panose="02010600030101010101" pitchFamily="2" charset="-122"/>
            </a:endParaRPr>
          </a:p>
        </p:txBody>
      </p:sp>
      <p:sp>
        <p:nvSpPr>
          <p:cNvPr id="10" name="对话气泡: 椭圆形 9">
            <a:extLst>
              <a:ext uri="{FF2B5EF4-FFF2-40B4-BE49-F238E27FC236}">
                <a16:creationId xmlns:a16="http://schemas.microsoft.com/office/drawing/2014/main" id="{8DE948DD-60B2-443F-8F04-7A1E62AFDBCD}"/>
              </a:ext>
            </a:extLst>
          </p:cNvPr>
          <p:cNvSpPr/>
          <p:nvPr/>
        </p:nvSpPr>
        <p:spPr>
          <a:xfrm>
            <a:off x="4355976" y="3722159"/>
            <a:ext cx="1800202" cy="421793"/>
          </a:xfrm>
          <a:prstGeom prst="wedgeEllipseCallout">
            <a:avLst>
              <a:gd name="adj1" fmla="val -9587"/>
              <a:gd name="adj2" fmla="val 65716"/>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zh-hans" sz="1100">
                <a:solidFill>
                  <a:schemeClr val="tx1"/>
                </a:solidFill>
                <a:latin typeface="SimSun" panose="02010600030101010101" pitchFamily="2" charset="-122"/>
                <a:ea typeface="SimSun" panose="02010600030101010101" pitchFamily="2" charset="-122"/>
              </a:rPr>
              <a:t>有奇怪的</a:t>
            </a:r>
            <a:r>
              <a:rPr lang="zh-hans" sz="1100" b="1">
                <a:solidFill>
                  <a:srgbClr val="C00000"/>
                </a:solidFill>
                <a:latin typeface="SimSun" panose="02010600030101010101" pitchFamily="2" charset="-122"/>
                <a:ea typeface="SimSun" panose="02010600030101010101" pitchFamily="2" charset="-122"/>
              </a:rPr>
              <a:t>气味</a:t>
            </a:r>
            <a:endParaRPr lang="zh-CN" altLang="en-US" sz="1100" dirty="0">
              <a:solidFill>
                <a:schemeClr val="tx1"/>
              </a:solidFill>
              <a:latin typeface="SimSun" panose="02010600030101010101" pitchFamily="2" charset="-122"/>
              <a:ea typeface="SimSun" panose="02010600030101010101" pitchFamily="2" charset="-122"/>
            </a:endParaRPr>
          </a:p>
        </p:txBody>
      </p:sp>
      <p:sp>
        <p:nvSpPr>
          <p:cNvPr id="13" name="对话气泡: 椭圆形 12">
            <a:extLst>
              <a:ext uri="{FF2B5EF4-FFF2-40B4-BE49-F238E27FC236}">
                <a16:creationId xmlns:a16="http://schemas.microsoft.com/office/drawing/2014/main" id="{A2631A77-DFA3-4E2E-A0C2-D5556F3799BF}"/>
              </a:ext>
            </a:extLst>
          </p:cNvPr>
          <p:cNvSpPr/>
          <p:nvPr/>
        </p:nvSpPr>
        <p:spPr>
          <a:xfrm>
            <a:off x="5652120" y="4215960"/>
            <a:ext cx="1800202" cy="421793"/>
          </a:xfrm>
          <a:prstGeom prst="wedgeEllipseCallout">
            <a:avLst>
              <a:gd name="adj1" fmla="val -26518"/>
              <a:gd name="adj2" fmla="val 66720"/>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zh-hans" sz="1100">
                <a:solidFill>
                  <a:schemeClr val="tx1"/>
                </a:solidFill>
                <a:latin typeface="SimSun" panose="02010600030101010101" pitchFamily="2" charset="-122"/>
                <a:ea typeface="SimSun" panose="02010600030101010101" pitchFamily="2" charset="-122"/>
              </a:rPr>
              <a:t>有奇怪的</a:t>
            </a:r>
            <a:r>
              <a:rPr lang="zh-hans" sz="1100" b="1">
                <a:solidFill>
                  <a:srgbClr val="C00000"/>
                </a:solidFill>
                <a:latin typeface="SimSun" panose="02010600030101010101" pitchFamily="2" charset="-122"/>
                <a:ea typeface="SimSun" panose="02010600030101010101" pitchFamily="2" charset="-122"/>
              </a:rPr>
              <a:t>声音</a:t>
            </a:r>
            <a:endParaRPr lang="zh-CN" altLang="en-US" sz="1100" dirty="0">
              <a:solidFill>
                <a:schemeClr val="tx1"/>
              </a:solidFill>
              <a:latin typeface="SimSun" panose="02010600030101010101" pitchFamily="2" charset="-122"/>
              <a:ea typeface="SimSun" panose="02010600030101010101" pitchFamily="2" charset="-122"/>
            </a:endParaRPr>
          </a:p>
        </p:txBody>
      </p:sp>
      <p:sp>
        <p:nvSpPr>
          <p:cNvPr id="14" name="对话气泡: 椭圆形 13">
            <a:extLst>
              <a:ext uri="{FF2B5EF4-FFF2-40B4-BE49-F238E27FC236}">
                <a16:creationId xmlns:a16="http://schemas.microsoft.com/office/drawing/2014/main" id="{065053B8-AF50-4827-9216-E94DA3305420}"/>
              </a:ext>
            </a:extLst>
          </p:cNvPr>
          <p:cNvSpPr/>
          <p:nvPr/>
        </p:nvSpPr>
        <p:spPr>
          <a:xfrm>
            <a:off x="5743484" y="5002922"/>
            <a:ext cx="2285698" cy="504056"/>
          </a:xfrm>
          <a:prstGeom prst="wedgeEllipseCallout">
            <a:avLst>
              <a:gd name="adj1" fmla="val -42168"/>
              <a:gd name="adj2" fmla="val -44163"/>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zh-hans" sz="1100">
                <a:solidFill>
                  <a:schemeClr val="tx1"/>
                </a:solidFill>
                <a:latin typeface="SimSun" panose="02010600030101010101" pitchFamily="2" charset="-122"/>
                <a:ea typeface="SimSun" panose="02010600030101010101" pitchFamily="2" charset="-122"/>
              </a:rPr>
              <a:t>蓝灯</a:t>
            </a:r>
            <a:r>
              <a:rPr lang="zh-hans" sz="1100" b="1">
                <a:solidFill>
                  <a:srgbClr val="C00000"/>
                </a:solidFill>
                <a:latin typeface="SimSun" panose="02010600030101010101" pitchFamily="2" charset="-122"/>
                <a:ea typeface="SimSun" panose="02010600030101010101" pitchFamily="2" charset="-122"/>
              </a:rPr>
              <a:t>熄灭</a:t>
            </a:r>
            <a:r>
              <a:rPr lang="zh-hans" sz="1100">
                <a:solidFill>
                  <a:schemeClr val="tx1"/>
                </a:solidFill>
                <a:latin typeface="SimSun" panose="02010600030101010101" pitchFamily="2" charset="-122"/>
                <a:ea typeface="SimSun" panose="02010600030101010101" pitchFamily="2" charset="-122"/>
              </a:rPr>
              <a:t>了</a:t>
            </a:r>
            <a:endParaRPr lang="zh-CN" altLang="en-US" sz="1100" dirty="0">
              <a:solidFill>
                <a:srgbClr val="C00000"/>
              </a:solidFill>
              <a:latin typeface="SimSun" panose="02010600030101010101" pitchFamily="2" charset="-122"/>
              <a:ea typeface="SimSun" panose="02010600030101010101" pitchFamily="2" charset="-122"/>
            </a:endParaRPr>
          </a:p>
        </p:txBody>
      </p:sp>
      <p:sp>
        <p:nvSpPr>
          <p:cNvPr id="15" name="对话气泡: 椭圆形 14">
            <a:extLst>
              <a:ext uri="{FF2B5EF4-FFF2-40B4-BE49-F238E27FC236}">
                <a16:creationId xmlns:a16="http://schemas.microsoft.com/office/drawing/2014/main" id="{C96CD92F-0D8D-4EAF-86BB-17962FEC8F77}"/>
              </a:ext>
            </a:extLst>
          </p:cNvPr>
          <p:cNvSpPr/>
          <p:nvPr/>
        </p:nvSpPr>
        <p:spPr>
          <a:xfrm>
            <a:off x="6012160" y="5721073"/>
            <a:ext cx="1603514" cy="421793"/>
          </a:xfrm>
          <a:prstGeom prst="wedgeEllipseCallout">
            <a:avLst>
              <a:gd name="adj1" fmla="val -44252"/>
              <a:gd name="adj2" fmla="val -55332"/>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zh-hans" sz="1100">
                <a:solidFill>
                  <a:schemeClr val="tx1"/>
                </a:solidFill>
                <a:latin typeface="SimSun" panose="02010600030101010101" pitchFamily="2" charset="-122"/>
                <a:ea typeface="SimSun" panose="02010600030101010101" pitchFamily="2" charset="-122"/>
              </a:rPr>
              <a:t>摸起来很</a:t>
            </a:r>
            <a:r>
              <a:rPr lang="zh-hans" sz="1100" b="1">
                <a:solidFill>
                  <a:srgbClr val="C00000"/>
                </a:solidFill>
                <a:latin typeface="SimSun" panose="02010600030101010101" pitchFamily="2" charset="-122"/>
                <a:ea typeface="SimSun" panose="02010600030101010101" pitchFamily="2" charset="-122"/>
              </a:rPr>
              <a:t>烫</a:t>
            </a:r>
            <a:endParaRPr lang="zh-CN" altLang="en-US" sz="1100" dirty="0">
              <a:solidFill>
                <a:srgbClr val="C00000"/>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388255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26960" y="744514"/>
            <a:ext cx="8149496" cy="2540470"/>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rtlCol="0"/>
          <a:lstStyle/>
          <a:p>
            <a:pPr marL="92075" algn="just" rtl="0" fontAlgn="auto">
              <a:lnSpc>
                <a:spcPct val="150000"/>
              </a:lnSpc>
              <a:spcBef>
                <a:spcPts val="300"/>
              </a:spcBef>
              <a:spcAft>
                <a:spcPts val="0"/>
              </a:spcAft>
              <a:defRPr/>
            </a:pPr>
            <a:r>
              <a:rPr lang="zh-hans" b="1">
                <a:solidFill>
                  <a:srgbClr val="0000CC"/>
                </a:solidFill>
                <a:latin typeface="SimSun" panose="02010600030101010101" pitchFamily="2" charset="-122"/>
                <a:ea typeface="SimSun" panose="02010600030101010101" pitchFamily="2" charset="-122"/>
                <a:cs typeface="メイリオ" pitchFamily="50" charset="-128"/>
              </a:rPr>
              <a:t>&lt;已停车的卡车、重型机械和叉车开始移动&gt;</a:t>
            </a:r>
            <a:endParaRPr lang="en-US" altLang="ja-JP" b="1" dirty="0">
              <a:solidFill>
                <a:srgbClr val="0000CC"/>
              </a:solidFill>
              <a:latin typeface="SimSun" panose="02010600030101010101" pitchFamily="2" charset="-122"/>
              <a:ea typeface="SimSun" panose="02010600030101010101" pitchFamily="2" charset="-122"/>
              <a:cs typeface="メイリオ" pitchFamily="50" charset="-128"/>
            </a:endParaRPr>
          </a:p>
          <a:p>
            <a:pPr marL="92075" algn="just" rtl="0" fontAlgn="auto">
              <a:lnSpc>
                <a:spcPct val="150000"/>
              </a:lnSpc>
              <a:spcBef>
                <a:spcPts val="0"/>
              </a:spcBef>
              <a:spcAft>
                <a:spcPts val="0"/>
              </a:spcAft>
              <a:defRPr/>
            </a:pPr>
            <a:endParaRPr lang="en-US" altLang="ja-JP" sz="1600" dirty="0">
              <a:solidFill>
                <a:srgbClr val="FF0000"/>
              </a:solidFill>
              <a:latin typeface="SimSun" panose="02010600030101010101" pitchFamily="2" charset="-122"/>
              <a:ea typeface="SimSun" panose="02010600030101010101" pitchFamily="2" charset="-122"/>
              <a:cs typeface="メイリオ" pitchFamily="50" charset="-128"/>
            </a:endParaRPr>
          </a:p>
          <a:p>
            <a:pPr marL="92075" algn="just" rtl="0" fontAlgn="auto">
              <a:lnSpc>
                <a:spcPct val="150000"/>
              </a:lnSpc>
              <a:spcBef>
                <a:spcPts val="600"/>
              </a:spcBef>
              <a:spcAft>
                <a:spcPts val="0"/>
              </a:spcAft>
              <a:defRPr/>
            </a:pPr>
            <a:r>
              <a:rPr lang="zh-hans" b="1">
                <a:latin typeface="SimSun" panose="02010600030101010101" pitchFamily="2" charset="-122"/>
                <a:ea typeface="SimSun" panose="02010600030101010101" pitchFamily="2" charset="-122"/>
                <a:cs typeface="メイリオ" pitchFamily="50" charset="-128"/>
              </a:rPr>
              <a:t>　① 不要勉强试图阻止，“逃跑！”</a:t>
            </a:r>
          </a:p>
          <a:p>
            <a:pPr marL="92075" algn="just" rtl="0" fontAlgn="auto">
              <a:lnSpc>
                <a:spcPct val="150000"/>
              </a:lnSpc>
              <a:spcBef>
                <a:spcPts val="300"/>
              </a:spcBef>
              <a:spcAft>
                <a:spcPts val="0"/>
              </a:spcAft>
              <a:defRPr/>
            </a:pPr>
            <a:r>
              <a:rPr lang="zh-hans" b="1">
                <a:latin typeface="SimSun" panose="02010600030101010101" pitchFamily="2" charset="-122"/>
                <a:ea typeface="SimSun" panose="02010600030101010101" pitchFamily="2" charset="-122"/>
                <a:cs typeface="メイリオ" pitchFamily="50" charset="-128"/>
              </a:rPr>
              <a:t>　② 向周边大声喊“快跑！”</a:t>
            </a:r>
          </a:p>
          <a:p>
            <a:pPr marL="92075" algn="just" rtl="0" fontAlgn="auto">
              <a:lnSpc>
                <a:spcPct val="150000"/>
              </a:lnSpc>
              <a:spcBef>
                <a:spcPts val="300"/>
              </a:spcBef>
              <a:spcAft>
                <a:spcPts val="0"/>
              </a:spcAft>
              <a:defRPr/>
            </a:pPr>
            <a:r>
              <a:rPr lang="zh-hans" b="1">
                <a:latin typeface="SimSun" panose="02010600030101010101" pitchFamily="2" charset="-122"/>
                <a:ea typeface="SimSun" panose="02010600030101010101" pitchFamily="2" charset="-122"/>
                <a:cs typeface="メイリオ" pitchFamily="50" charset="-128"/>
              </a:rPr>
              <a:t>　③ 通过日常的安全卫生教育，学会“逃避”。</a:t>
            </a:r>
          </a:p>
          <a:p>
            <a:pPr algn="just" rtl="0" fontAlgn="auto">
              <a:lnSpc>
                <a:spcPct val="150000"/>
              </a:lnSpc>
              <a:spcBef>
                <a:spcPts val="0"/>
              </a:spcBef>
              <a:spcAft>
                <a:spcPts val="0"/>
              </a:spcAft>
              <a:defRPr/>
            </a:pPr>
            <a:endParaRPr lang="en-US" altLang="ja-JP" sz="1600" dirty="0">
              <a:latin typeface="SimSun" panose="02010600030101010101" pitchFamily="2" charset="-122"/>
              <a:ea typeface="SimSun" panose="02010600030101010101" pitchFamily="2" charset="-122"/>
              <a:cs typeface="メイリオ" pitchFamily="50" charset="-128"/>
            </a:endParaRPr>
          </a:p>
        </p:txBody>
      </p:sp>
      <p:sp>
        <p:nvSpPr>
          <p:cNvPr id="6" name="AutoShape 1"/>
          <p:cNvSpPr>
            <a:spLocks noChangeArrowheads="1"/>
          </p:cNvSpPr>
          <p:nvPr/>
        </p:nvSpPr>
        <p:spPr bwMode="auto">
          <a:xfrm>
            <a:off x="5364088" y="4941168"/>
            <a:ext cx="1008112" cy="293007"/>
          </a:xfrm>
          <a:prstGeom prst="wedgeEllipseCallout">
            <a:avLst>
              <a:gd name="adj1" fmla="val 37202"/>
              <a:gd name="adj2" fmla="val 77826"/>
            </a:avLst>
          </a:prstGeom>
          <a:solidFill>
            <a:srgbClr val="FFFFFF"/>
          </a:solidFill>
          <a:ln w="9525">
            <a:solidFill>
              <a:srgbClr val="000000"/>
            </a:solidFill>
            <a:miter lim="800000"/>
            <a:headEnd/>
            <a:tailEnd/>
          </a:ln>
        </p:spPr>
        <p:txBody>
          <a:bodyPr wrap="none" lIns="0" tIns="5400" rIns="0" bIns="0" rtlCol="0" anchor="ctr"/>
          <a:lstStyle/>
          <a:p>
            <a:pPr algn="ctr" rtl="0"/>
            <a:r>
              <a:rPr lang="zh-hans" sz="1600" b="1">
                <a:solidFill>
                  <a:srgbClr val="C00000"/>
                </a:solidFill>
                <a:latin typeface="SimSun" panose="02010600030101010101" pitchFamily="2" charset="-122"/>
                <a:ea typeface="SimSun" panose="02010600030101010101" pitchFamily="2" charset="-122"/>
                <a:cs typeface="メイリオ" pitchFamily="50" charset="-128"/>
              </a:rPr>
              <a:t>快逃！</a:t>
            </a:r>
            <a:endParaRPr lang="ja-JP" altLang="en-US" sz="1600" dirty="0">
              <a:latin typeface="SimSun" panose="02010600030101010101" pitchFamily="2" charset="-122"/>
              <a:ea typeface="SimSun" panose="02010600030101010101" pitchFamily="2" charset="-122"/>
              <a:cs typeface="メイリオ" pitchFamily="50" charset="-128"/>
            </a:endParaRPr>
          </a:p>
        </p:txBody>
      </p:sp>
      <p:sp>
        <p:nvSpPr>
          <p:cNvPr id="7" name="下矢印 6"/>
          <p:cNvSpPr/>
          <p:nvPr/>
        </p:nvSpPr>
        <p:spPr>
          <a:xfrm>
            <a:off x="2060848" y="1412776"/>
            <a:ext cx="432048" cy="144016"/>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SimSun" panose="02010600030101010101" pitchFamily="2" charset="-122"/>
              <a:ea typeface="SimSun" panose="02010600030101010101" pitchFamily="2" charset="-122"/>
            </a:endParaRPr>
          </a:p>
        </p:txBody>
      </p:sp>
      <p:sp>
        <p:nvSpPr>
          <p:cNvPr id="10" name="テキスト ボックス 9"/>
          <p:cNvSpPr txBox="1"/>
          <p:nvPr/>
        </p:nvSpPr>
        <p:spPr>
          <a:xfrm>
            <a:off x="2636912" y="1268760"/>
            <a:ext cx="2952328" cy="369332"/>
          </a:xfrm>
          <a:prstGeom prst="rect">
            <a:avLst/>
          </a:prstGeom>
          <a:noFill/>
        </p:spPr>
        <p:txBody>
          <a:bodyPr wrap="square" rtlCol="0">
            <a:spAutoFit/>
          </a:bodyPr>
          <a:lstStyle/>
          <a:p>
            <a:pPr rtl="0"/>
            <a:r>
              <a:rPr lang="zh-hans" b="1">
                <a:solidFill>
                  <a:srgbClr val="C00000"/>
                </a:solidFill>
                <a:latin typeface="SimSun" panose="02010600030101010101" pitchFamily="2" charset="-122"/>
                <a:ea typeface="SimSun" panose="02010600030101010101" pitchFamily="2" charset="-122"/>
              </a:rPr>
              <a:t>（人力无法阻止！）</a:t>
            </a:r>
          </a:p>
        </p:txBody>
      </p:sp>
      <p:sp>
        <p:nvSpPr>
          <p:cNvPr id="11" name="テキスト ボックス 10">
            <a:extLst>
              <a:ext uri="{FF2B5EF4-FFF2-40B4-BE49-F238E27FC236}">
                <a16:creationId xmlns:a16="http://schemas.microsoft.com/office/drawing/2014/main" id="{63043E20-32DD-417E-A730-484D00EBA453}"/>
              </a:ext>
            </a:extLst>
          </p:cNvPr>
          <p:cNvSpPr txBox="1"/>
          <p:nvPr/>
        </p:nvSpPr>
        <p:spPr>
          <a:xfrm>
            <a:off x="395536" y="188640"/>
            <a:ext cx="8640960" cy="369332"/>
          </a:xfrm>
          <a:prstGeom prst="rect">
            <a:avLst/>
          </a:prstGeom>
          <a:noFill/>
          <a:ln w="19050">
            <a:noFill/>
          </a:ln>
        </p:spPr>
        <p:txBody>
          <a:bodyPr wrap="square" rtlCol="0">
            <a:spAutoFit/>
          </a:bodyPr>
          <a:lstStyle/>
          <a:p>
            <a:pPr rtl="0">
              <a:defRPr/>
            </a:pPr>
            <a:r>
              <a:rPr lang="zh-hans" b="1" dirty="0">
                <a:solidFill>
                  <a:srgbClr val="C00000"/>
                </a:solidFill>
                <a:latin typeface="SimSun" panose="02010600030101010101" pitchFamily="2" charset="-122"/>
                <a:ea typeface="SimSun" panose="02010600030101010101" pitchFamily="2" charset="-122"/>
                <a:cs typeface="メイリオ" panose="020B0604030504040204" pitchFamily="50" charset="-128"/>
              </a:rPr>
              <a:t>（3） 如果已停车的卡车、重型机械或叉车开始移动…</a:t>
            </a:r>
            <a:endParaRPr lang="ja-JP" altLang="en-US" b="1" dirty="0">
              <a:solidFill>
                <a:srgbClr val="C00000"/>
              </a:solidFill>
              <a:latin typeface="SimSun" panose="02010600030101010101" pitchFamily="2" charset="-122"/>
              <a:ea typeface="SimSun" panose="02010600030101010101" pitchFamily="2" charset="-122"/>
            </a:endParaRPr>
          </a:p>
        </p:txBody>
      </p:sp>
      <p:pic>
        <p:nvPicPr>
          <p:cNvPr id="1026" name="Picture 2" descr="http://anzeninfo.mhlw.go.jp/anzen/sai/image/sai10-439-43-1.gif">
            <a:extLst>
              <a:ext uri="{FF2B5EF4-FFF2-40B4-BE49-F238E27FC236}">
                <a16:creationId xmlns:a16="http://schemas.microsoft.com/office/drawing/2014/main" id="{73D58D37-29FC-4E39-B40A-4C725850D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429000"/>
            <a:ext cx="3489631" cy="2617223"/>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3419872"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27</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388255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61D2E937-9DED-4513-A91F-07C0AC3E2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8198" y="476672"/>
            <a:ext cx="2688298" cy="2016224"/>
          </a:xfrm>
          <a:prstGeom prst="rect">
            <a:avLst/>
          </a:prstGeom>
        </p:spPr>
      </p:pic>
      <p:sp>
        <p:nvSpPr>
          <p:cNvPr id="4" name="角丸四角形 3"/>
          <p:cNvSpPr/>
          <p:nvPr/>
        </p:nvSpPr>
        <p:spPr>
          <a:xfrm>
            <a:off x="662533" y="2564904"/>
            <a:ext cx="7797899" cy="3744416"/>
          </a:xfrm>
          <a:prstGeom prst="roundRect">
            <a:avLst>
              <a:gd name="adj" fmla="val 568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600" dirty="0">
              <a:latin typeface="SimSun" panose="02010600030101010101" pitchFamily="2" charset="-122"/>
              <a:ea typeface="SimSun" panose="02010600030101010101" pitchFamily="2" charset="-122"/>
            </a:endParaRPr>
          </a:p>
        </p:txBody>
      </p:sp>
      <p:sp>
        <p:nvSpPr>
          <p:cNvPr id="5" name="Rectangle 10"/>
          <p:cNvSpPr>
            <a:spLocks noChangeArrowheads="1"/>
          </p:cNvSpPr>
          <p:nvPr/>
        </p:nvSpPr>
        <p:spPr bwMode="auto">
          <a:xfrm>
            <a:off x="592138" y="980728"/>
            <a:ext cx="6140102" cy="1132855"/>
          </a:xfrm>
          <a:prstGeom prst="rect">
            <a:avLst/>
          </a:prstGeom>
          <a:noFill/>
          <a:ln w="9525">
            <a:noFill/>
            <a:miter lim="800000"/>
            <a:headEnd/>
            <a:tailEnd/>
          </a:ln>
        </p:spPr>
        <p:txBody>
          <a:bodyPr rIns="72000" rtlCol="0" anchor="ctr"/>
          <a:lstStyle/>
          <a:p>
            <a:pPr algn="just" rtl="0">
              <a:lnSpc>
                <a:spcPct val="125000"/>
              </a:lnSpc>
              <a:spcBef>
                <a:spcPts val="600"/>
              </a:spcBef>
            </a:pPr>
            <a:r>
              <a:rPr lang="zh-hans" sz="1600" dirty="0">
                <a:latin typeface="SimSun" panose="02010600030101010101" pitchFamily="2" charset="-122"/>
                <a:ea typeface="SimSun" panose="02010600030101010101" pitchFamily="2" charset="-122"/>
                <a:cs typeface="メイリオ" pitchFamily="50" charset="-128"/>
              </a:rPr>
              <a:t>　即使在看似安全的工作场所，也不能将发生劳动事故的可能性</a:t>
            </a:r>
            <a:endParaRPr lang="en-US" altLang="ja-JP" sz="1600" dirty="0">
              <a:latin typeface="SimSun" panose="02010600030101010101" pitchFamily="2" charset="-122"/>
              <a:ea typeface="SimSun" panose="02010600030101010101" pitchFamily="2" charset="-122"/>
              <a:cs typeface="メイリオ" pitchFamily="50" charset="-128"/>
            </a:endParaRPr>
          </a:p>
          <a:p>
            <a:pPr algn="just" rtl="0">
              <a:lnSpc>
                <a:spcPct val="125000"/>
              </a:lnSpc>
            </a:pPr>
            <a:r>
              <a:rPr lang="zh-hans" sz="1600" dirty="0">
                <a:latin typeface="SimSun" panose="02010600030101010101" pitchFamily="2" charset="-122"/>
                <a:ea typeface="SimSun" panose="02010600030101010101" pitchFamily="2" charset="-122"/>
                <a:cs typeface="メイリオ" pitchFamily="50" charset="-128"/>
              </a:rPr>
              <a:t>降为零。</a:t>
            </a:r>
            <a:endParaRPr lang="en-US" altLang="ja-JP" sz="1600" dirty="0">
              <a:latin typeface="SimSun" panose="02010600030101010101" pitchFamily="2" charset="-122"/>
              <a:ea typeface="SimSun" panose="02010600030101010101" pitchFamily="2" charset="-122"/>
              <a:cs typeface="メイリオ" pitchFamily="50" charset="-128"/>
            </a:endParaRPr>
          </a:p>
          <a:p>
            <a:pPr algn="just" rtl="0">
              <a:lnSpc>
                <a:spcPct val="125000"/>
              </a:lnSpc>
            </a:pPr>
            <a:r>
              <a:rPr lang="zh-hans" sz="1600" dirty="0">
                <a:latin typeface="SimSun" panose="02010600030101010101" pitchFamily="2" charset="-122"/>
                <a:ea typeface="SimSun" panose="02010600030101010101" pitchFamily="2" charset="-122"/>
                <a:cs typeface="メイリオ" pitchFamily="50" charset="-128"/>
              </a:rPr>
              <a:t>　万一发生劳动事故，请采取以下应对。</a:t>
            </a:r>
            <a:endParaRPr lang="en-US" altLang="ja-JP" sz="1600" dirty="0">
              <a:latin typeface="SimSun" panose="02010600030101010101" pitchFamily="2" charset="-122"/>
              <a:ea typeface="SimSun" panose="02010600030101010101" pitchFamily="2" charset="-122"/>
              <a:cs typeface="メイリオ" pitchFamily="50" charset="-128"/>
            </a:endParaRPr>
          </a:p>
        </p:txBody>
      </p:sp>
      <p:sp>
        <p:nvSpPr>
          <p:cNvPr id="6" name="角丸四角形 5"/>
          <p:cNvSpPr/>
          <p:nvPr/>
        </p:nvSpPr>
        <p:spPr>
          <a:xfrm>
            <a:off x="1100683" y="2276872"/>
            <a:ext cx="3434636" cy="4928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r>
              <a:rPr lang="zh-hans" sz="1600" b="1">
                <a:latin typeface="SimSun" panose="02010600030101010101" pitchFamily="2" charset="-122"/>
                <a:ea typeface="SimSun" panose="02010600030101010101" pitchFamily="2" charset="-122"/>
              </a:rPr>
              <a:t>发生劳动事故时的应对（示例）</a:t>
            </a:r>
          </a:p>
        </p:txBody>
      </p:sp>
      <p:sp>
        <p:nvSpPr>
          <p:cNvPr id="7" name="正方形/長方形 6"/>
          <p:cNvSpPr/>
          <p:nvPr/>
        </p:nvSpPr>
        <p:spPr>
          <a:xfrm>
            <a:off x="2483768" y="3068960"/>
            <a:ext cx="5339206" cy="10479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fontAlgn="auto">
              <a:lnSpc>
                <a:spcPct val="125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先冷静！　　　</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marL="266700" indent="-266700" algn="just" rtl="0" fontAlgn="auto">
              <a:spcBef>
                <a:spcPts val="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anose="020B0604030504040204" pitchFamily="50" charset="-128"/>
              </a:rPr>
              <a:t>　  ・ 不要慌忙靠近，以免造成二次事故</a:t>
            </a:r>
            <a:endParaRPr lang="en-US" altLang="ja-JP" sz="1600" dirty="0">
              <a:solidFill>
                <a:schemeClr val="tx1"/>
              </a:solidFill>
              <a:latin typeface="SimSun" panose="02010600030101010101" pitchFamily="2" charset="-122"/>
              <a:ea typeface="SimSun" panose="02010600030101010101" pitchFamily="2" charset="-122"/>
              <a:cs typeface="メイリオ" panose="020B0604030504040204" pitchFamily="50" charset="-128"/>
            </a:endParaRPr>
          </a:p>
          <a:p>
            <a:pPr marL="266700" indent="-266700" algn="just" rtl="0" fontAlgn="auto">
              <a:spcBef>
                <a:spcPts val="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anose="020B0604030504040204" pitchFamily="50" charset="-128"/>
              </a:rPr>
              <a:t>　  ・ 请大声通知</a:t>
            </a:r>
          </a:p>
        </p:txBody>
      </p:sp>
      <p:sp>
        <p:nvSpPr>
          <p:cNvPr id="8" name="正方形/長方形 7"/>
          <p:cNvSpPr/>
          <p:nvPr/>
        </p:nvSpPr>
        <p:spPr>
          <a:xfrm>
            <a:off x="2473154" y="4411499"/>
            <a:ext cx="5339206" cy="168179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algn="just" rtl="0" fontAlgn="auto">
              <a:lnSpc>
                <a:spcPct val="150000"/>
              </a:lnSpc>
              <a:spcBef>
                <a:spcPts val="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anose="020B0604030504040204" pitchFamily="50" charset="-128"/>
              </a:rPr>
              <a:t>　</a:t>
            </a: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救护受害人！</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algn="just" rtl="0" fontAlgn="auto">
              <a:lnSpc>
                <a:spcPct val="150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和上司（负责人）联系！</a:t>
            </a:r>
          </a:p>
          <a:p>
            <a:pPr marL="403225" indent="-403225" algn="just" rtl="0" fontAlgn="auto">
              <a:lnSpc>
                <a:spcPct val="125000"/>
              </a:lnSpc>
              <a:spcBef>
                <a:spcPts val="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anose="020B0604030504040204" pitchFamily="50" charset="-128"/>
              </a:rPr>
              <a:t>　 ・如果负责人有指示，也可以提供辅助等</a:t>
            </a:r>
            <a:endParaRPr lang="en-US" altLang="ja-JP" sz="1600" dirty="0">
              <a:solidFill>
                <a:schemeClr val="tx1"/>
              </a:solidFill>
              <a:latin typeface="SimSun" panose="02010600030101010101" pitchFamily="2" charset="-122"/>
              <a:ea typeface="SimSun" panose="02010600030101010101" pitchFamily="2" charset="-122"/>
              <a:cs typeface="メイリオ" panose="020B0604030504040204" pitchFamily="50" charset="-128"/>
            </a:endParaRPr>
          </a:p>
          <a:p>
            <a:pPr marL="403225" indent="-403225" algn="just" rtl="0" fontAlgn="auto">
              <a:lnSpc>
                <a:spcPct val="125000"/>
              </a:lnSpc>
              <a:spcBef>
                <a:spcPts val="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anose="020B0604030504040204" pitchFamily="50" charset="-128"/>
              </a:rPr>
              <a:t>　　　（将受害人运送到医院等）</a:t>
            </a:r>
          </a:p>
          <a:p>
            <a:pPr algn="just" rtl="0" fontAlgn="auto">
              <a:lnSpc>
                <a:spcPct val="125000"/>
              </a:lnSpc>
              <a:spcBef>
                <a:spcPts val="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anose="020B0604030504040204" pitchFamily="50" charset="-128"/>
              </a:rPr>
              <a:t>　</a:t>
            </a:r>
          </a:p>
        </p:txBody>
      </p:sp>
      <p:sp>
        <p:nvSpPr>
          <p:cNvPr id="9" name="角丸四角形 8"/>
          <p:cNvSpPr/>
          <p:nvPr/>
        </p:nvSpPr>
        <p:spPr>
          <a:xfrm>
            <a:off x="903546" y="4699843"/>
            <a:ext cx="1652230" cy="457349"/>
          </a:xfrm>
          <a:prstGeom prst="round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rtl="0" fontAlgn="auto">
              <a:spcBef>
                <a:spcPts val="0"/>
              </a:spcBef>
              <a:spcAft>
                <a:spcPts val="0"/>
              </a:spcAft>
              <a:defRPr/>
            </a:pPr>
            <a:r>
              <a:rPr lang="zh-hans" sz="1600" b="1" dirty="0">
                <a:solidFill>
                  <a:schemeClr val="tx1"/>
                </a:solidFill>
                <a:latin typeface="SimSun" panose="02010600030101010101" pitchFamily="2" charset="-122"/>
                <a:ea typeface="SimSun" panose="02010600030101010101" pitchFamily="2" charset="-122"/>
              </a:rPr>
              <a:t>现场应对</a:t>
            </a:r>
          </a:p>
        </p:txBody>
      </p:sp>
      <p:sp>
        <p:nvSpPr>
          <p:cNvPr id="10" name="爆発 1 9"/>
          <p:cNvSpPr/>
          <p:nvPr/>
        </p:nvSpPr>
        <p:spPr>
          <a:xfrm>
            <a:off x="783294" y="2852936"/>
            <a:ext cx="1844490" cy="1303224"/>
          </a:xfrm>
          <a:prstGeom prst="irregularSeal1">
            <a:avLst/>
          </a:prstGeom>
          <a:solidFill>
            <a:srgbClr val="FF00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fontAlgn="auto">
              <a:spcBef>
                <a:spcPts val="0"/>
              </a:spcBef>
              <a:spcAft>
                <a:spcPts val="0"/>
              </a:spcAft>
              <a:defRPr/>
            </a:pPr>
            <a:r>
              <a:rPr lang="zh-hans" sz="1600" b="1">
                <a:latin typeface="SimSun" panose="02010600030101010101" pitchFamily="2" charset="-122"/>
                <a:ea typeface="SimSun" panose="02010600030101010101" pitchFamily="2" charset="-122"/>
              </a:rPr>
              <a:t>劳动事故</a:t>
            </a:r>
            <a:endParaRPr lang="en-US" altLang="ja-JP" sz="1600" b="1" dirty="0">
              <a:latin typeface="SimSun" panose="02010600030101010101" pitchFamily="2" charset="-122"/>
              <a:ea typeface="SimSun" panose="02010600030101010101" pitchFamily="2" charset="-122"/>
            </a:endParaRPr>
          </a:p>
          <a:p>
            <a:pPr algn="ctr" rtl="0" fontAlgn="auto">
              <a:spcBef>
                <a:spcPts val="0"/>
              </a:spcBef>
              <a:spcAft>
                <a:spcPts val="0"/>
              </a:spcAft>
              <a:defRPr/>
            </a:pPr>
            <a:r>
              <a:rPr lang="zh-hans" sz="1600" b="1">
                <a:latin typeface="SimSun" panose="02010600030101010101" pitchFamily="2" charset="-122"/>
                <a:ea typeface="SimSun" panose="02010600030101010101" pitchFamily="2" charset="-122"/>
              </a:rPr>
              <a:t>发生</a:t>
            </a:r>
          </a:p>
        </p:txBody>
      </p:sp>
      <p:sp>
        <p:nvSpPr>
          <p:cNvPr id="11" name="下矢印 10"/>
          <p:cNvSpPr/>
          <p:nvPr/>
        </p:nvSpPr>
        <p:spPr>
          <a:xfrm>
            <a:off x="1463104" y="4221088"/>
            <a:ext cx="444600" cy="353002"/>
          </a:xfrm>
          <a:prstGeom prst="downArrow">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600">
              <a:latin typeface="SimSun" panose="02010600030101010101" pitchFamily="2" charset="-122"/>
              <a:ea typeface="SimSun" panose="02010600030101010101" pitchFamily="2" charset="-122"/>
            </a:endParaRPr>
          </a:p>
        </p:txBody>
      </p:sp>
      <p:sp>
        <p:nvSpPr>
          <p:cNvPr id="12" name="テキスト ボックス 11"/>
          <p:cNvSpPr txBox="1"/>
          <p:nvPr/>
        </p:nvSpPr>
        <p:spPr>
          <a:xfrm>
            <a:off x="565479" y="395372"/>
            <a:ext cx="6094753" cy="369332"/>
          </a:xfrm>
          <a:prstGeom prst="rect">
            <a:avLst/>
          </a:prstGeom>
          <a:noFill/>
          <a:ln w="12700">
            <a:noFill/>
          </a:ln>
        </p:spPr>
        <p:txBody>
          <a:bodyPr wrap="square" rtlCol="0">
            <a:spAutoFit/>
          </a:bodyPr>
          <a:lstStyle/>
          <a:p>
            <a:pPr rtl="0" fontAlgn="auto">
              <a:spcBef>
                <a:spcPts val="0"/>
              </a:spcBef>
              <a:spcAft>
                <a:spcPts val="0"/>
              </a:spcAft>
              <a:defRPr/>
            </a:pPr>
            <a:r>
              <a:rPr b="1" dirty="0">
                <a:solidFill>
                  <a:srgbClr val="FF0000"/>
                </a:solidFill>
                <a:latin typeface="SimSun" panose="02010600030101010101" pitchFamily="2" charset="-122"/>
                <a:ea typeface="SimSun" panose="02010600030101010101" pitchFamily="2" charset="-122"/>
              </a:rPr>
              <a:t>（4） </a:t>
            </a:r>
            <a:r>
              <a:rPr b="1" dirty="0" err="1">
                <a:solidFill>
                  <a:srgbClr val="FF0000"/>
                </a:solidFill>
                <a:latin typeface="SimSun" panose="02010600030101010101" pitchFamily="2" charset="-122"/>
                <a:ea typeface="SimSun" panose="02010600030101010101" pitchFamily="2" charset="-122"/>
              </a:rPr>
              <a:t>如果发生了劳动事故</a:t>
            </a:r>
            <a:r>
              <a:rPr b="1" dirty="0">
                <a:solidFill>
                  <a:srgbClr val="FF0000"/>
                </a:solidFill>
                <a:latin typeface="SimSun" panose="02010600030101010101" pitchFamily="2" charset="-122"/>
                <a:ea typeface="SimSun" panose="02010600030101010101" pitchFamily="2" charset="-122"/>
              </a:rPr>
              <a:t>！</a:t>
            </a:r>
            <a:endParaRPr lang="ja-JP" altLang="en-US" b="1" dirty="0">
              <a:solidFill>
                <a:srgbClr val="FF0000"/>
              </a:solidFill>
              <a:latin typeface="SimSun" panose="02010600030101010101" pitchFamily="2" charset="-122"/>
              <a:ea typeface="SimSun" panose="02010600030101010101" pitchFamily="2" charset="-122"/>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3590528" y="6381328"/>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28</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388255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a:spLocks/>
          </p:cNvSpPr>
          <p:nvPr/>
        </p:nvSpPr>
        <p:spPr>
          <a:xfrm>
            <a:off x="1619672" y="2258690"/>
            <a:ext cx="6101481" cy="1170310"/>
          </a:xfrm>
          <a:prstGeom prst="rect">
            <a:avLst/>
          </a:prstGeom>
          <a:solidFill>
            <a:schemeClr val="accent3">
              <a:lumMod val="20000"/>
              <a:lumOff val="80000"/>
            </a:schemeClr>
          </a:solidFill>
          <a:ln>
            <a:solidFill>
              <a:srgbClr val="339933"/>
            </a:solidFill>
          </a:ln>
        </p:spPr>
        <p:txBody>
          <a:bodyPr rtlCol="0" anchor="ctr"/>
          <a:lstStyle/>
          <a:p>
            <a:pPr algn="ctr" rtl="0" fontAlgn="auto">
              <a:lnSpc>
                <a:spcPct val="150000"/>
              </a:lnSpc>
              <a:spcBef>
                <a:spcPts val="0"/>
              </a:spcBef>
              <a:spcAft>
                <a:spcPts val="0"/>
              </a:spcAft>
              <a:defRPr/>
            </a:pPr>
            <a:r>
              <a:rPr lang="zh-hans" sz="2400" dirty="0">
                <a:solidFill>
                  <a:srgbClr val="339933"/>
                </a:solidFill>
                <a:latin typeface="SimSun" panose="02010600030101010101" pitchFamily="2" charset="-122"/>
                <a:ea typeface="SimSun" panose="02010600030101010101" pitchFamily="2" charset="-122"/>
              </a:rPr>
              <a:t>请确保安全</a:t>
            </a:r>
          </a:p>
        </p:txBody>
      </p:sp>
      <p:sp>
        <p:nvSpPr>
          <p:cNvPr id="4" name="object 15"/>
          <p:cNvSpPr>
            <a:spLocks noChangeAspect="1"/>
          </p:cNvSpPr>
          <p:nvPr/>
        </p:nvSpPr>
        <p:spPr bwMode="auto">
          <a:xfrm>
            <a:off x="5704929" y="1909456"/>
            <a:ext cx="1921784" cy="618720"/>
          </a:xfrm>
          <a:prstGeom prst="rect">
            <a:avLst/>
          </a:prstGeom>
          <a:blipFill dpi="0" rotWithShape="1">
            <a:blip r:embed="rId2" cstate="print"/>
            <a:srcRect/>
            <a:stretch>
              <a:fillRect/>
            </a:stretch>
          </a:blipFill>
          <a:ln w="9525">
            <a:noFill/>
            <a:miter lim="800000"/>
            <a:headEnd/>
            <a:tailEnd/>
          </a:ln>
        </p:spPr>
        <p:txBody>
          <a:bodyPr lIns="0" tIns="0" rIns="0" bIns="0" rtlCol="0"/>
          <a:lstStyle/>
          <a:p>
            <a:pPr rtl="0"/>
            <a:endParaRPr lang="ja-JP" altLang="en-US" sz="2400">
              <a:latin typeface="Calibri" pitchFamily="34" charset="0"/>
            </a:endParaRPr>
          </a:p>
        </p:txBody>
      </p:sp>
      <p:sp>
        <p:nvSpPr>
          <p:cNvPr id="2" name="スライド番号プレースホルダー 1"/>
          <p:cNvSpPr>
            <a:spLocks noGrp="1"/>
          </p:cNvSpPr>
          <p:nvPr>
            <p:ph type="sldNum" sz="quarter" idx="12"/>
          </p:nvPr>
        </p:nvSpPr>
        <p:spPr>
          <a:xfrm>
            <a:off x="3446512" y="6356350"/>
            <a:ext cx="2133600" cy="365125"/>
          </a:xfrm>
        </p:spPr>
        <p:txBody>
          <a:bodyPr rtlCol="0"/>
          <a:lstStyle/>
          <a:p>
            <a:pPr algn="ctr" rtl="0"/>
            <a:fld id="{94AA4217-AB25-474B-8523-140E3806D2F1}" type="slidenum">
              <a:rPr kumimoji="1" lang="ja-JP" altLang="en-US" smtClean="0"/>
              <a:pPr algn="ctr"/>
              <a:t>29</a:t>
            </a:fld>
            <a:endParaRPr kumimoji="1" lang="ja-JP" altLang="en-US"/>
          </a:p>
        </p:txBody>
      </p:sp>
    </p:spTree>
    <p:extLst>
      <p:ext uri="{BB962C8B-B14F-4D97-AF65-F5344CB8AC3E}">
        <p14:creationId xmlns:p14="http://schemas.microsoft.com/office/powerpoint/2010/main" val="1306950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3BBC954-56E3-4E64-9FAB-EF108B016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014" y="1124744"/>
            <a:ext cx="2953474" cy="2238670"/>
          </a:xfrm>
          <a:prstGeom prst="rect">
            <a:avLst/>
          </a:prstGeom>
        </p:spPr>
      </p:pic>
      <p:sp>
        <p:nvSpPr>
          <p:cNvPr id="22" name="Rectangle 10"/>
          <p:cNvSpPr>
            <a:spLocks noChangeArrowheads="1"/>
          </p:cNvSpPr>
          <p:nvPr/>
        </p:nvSpPr>
        <p:spPr bwMode="auto">
          <a:xfrm>
            <a:off x="827584" y="116632"/>
            <a:ext cx="7344816" cy="504056"/>
          </a:xfrm>
          <a:prstGeom prst="roundRect">
            <a:avLst/>
          </a:prstGeom>
          <a:solidFill>
            <a:schemeClr val="accent2">
              <a:lumMod val="75000"/>
            </a:schemeClr>
          </a:solidFill>
          <a:ln w="9525">
            <a:noFill/>
            <a:miter lim="800000"/>
            <a:headEnd/>
            <a:tailEnd/>
          </a:ln>
          <a:effectLst/>
        </p:spPr>
        <p:txBody>
          <a:bodyPr vert="horz" wrap="square" lIns="91440" tIns="45720" rIns="91440" bIns="45720" numCol="1" rtlCol="0" anchor="ctr" anchorCtr="0" compatLnSpc="1">
            <a:prstTxWarp prst="textNoShape">
              <a:avLst/>
            </a:prstTxWarp>
            <a:noAutofit/>
          </a:bodyPr>
          <a:lstStyle/>
          <a:p>
            <a:pPr lvl="0" algn="just" rtl="0" fontAlgn="base">
              <a:lnSpc>
                <a:spcPct val="125000"/>
              </a:lnSpc>
              <a:spcBef>
                <a:spcPct val="0"/>
              </a:spcBef>
              <a:spcAft>
                <a:spcPct val="0"/>
              </a:spcAft>
            </a:pPr>
            <a:r>
              <a:rPr lang="zh-hans" sz="2400" b="1">
                <a:solidFill>
                  <a:schemeClr val="bg1"/>
                </a:solidFill>
                <a:latin typeface="SimSun" panose="02010600030101010101" pitchFamily="2" charset="-122"/>
                <a:ea typeface="SimSun" panose="02010600030101010101" pitchFamily="2" charset="-122"/>
                <a:cs typeface="Arial" pitchFamily="34" charset="0"/>
              </a:rPr>
              <a:t>　重点1 工作场所里存在着各种危险！</a:t>
            </a:r>
            <a:endParaRPr kumimoji="1" lang="ja-JP" altLang="en-US" sz="2400" b="1"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ＭＳ Ｐゴシック" pitchFamily="50" charset="-128"/>
            </a:endParaRPr>
          </a:p>
        </p:txBody>
      </p:sp>
      <p:sp>
        <p:nvSpPr>
          <p:cNvPr id="15" name="正方形/長方形 23"/>
          <p:cNvSpPr>
            <a:spLocks noChangeArrowheads="1"/>
          </p:cNvSpPr>
          <p:nvPr/>
        </p:nvSpPr>
        <p:spPr bwMode="auto">
          <a:xfrm>
            <a:off x="251520" y="980728"/>
            <a:ext cx="5544616" cy="442878"/>
          </a:xfrm>
          <a:prstGeom prst="rect">
            <a:avLst/>
          </a:prstGeom>
          <a:noFill/>
          <a:ln w="9525">
            <a:noFill/>
            <a:miter lim="800000"/>
            <a:headEnd/>
            <a:tailEnd/>
          </a:ln>
        </p:spPr>
        <p:txBody>
          <a:bodyPr wrap="square" rtlCol="0">
            <a:spAutoFit/>
          </a:bodyPr>
          <a:lstStyle/>
          <a:p>
            <a:pPr marL="361950" indent="-361950" algn="just" rtl="0">
              <a:lnSpc>
                <a:spcPct val="150000"/>
              </a:lnSpc>
              <a:spcBef>
                <a:spcPts val="600"/>
              </a:spcBef>
            </a:pPr>
            <a:r>
              <a:rPr lang="zh-hans" b="1">
                <a:solidFill>
                  <a:srgbClr val="C00000"/>
                </a:solidFill>
                <a:latin typeface="SimSun" panose="02010600030101010101" pitchFamily="2" charset="-122"/>
                <a:ea typeface="SimSun" panose="02010600030101010101" pitchFamily="2" charset="-122"/>
                <a:cs typeface="メイリオ" pitchFamily="50" charset="-128"/>
              </a:rPr>
              <a:t>1 劳动事故的发生</a:t>
            </a:r>
            <a:endParaRPr lang="ja-JP" altLang="en-US" sz="1600" dirty="0">
              <a:latin typeface="SimSun" panose="02010600030101010101" pitchFamily="2" charset="-122"/>
              <a:ea typeface="SimSun" panose="02010600030101010101" pitchFamily="2" charset="-122"/>
              <a:cs typeface="メイリオ" pitchFamily="50" charset="-128"/>
            </a:endParaRPr>
          </a:p>
        </p:txBody>
      </p:sp>
      <p:sp>
        <p:nvSpPr>
          <p:cNvPr id="16" name="正方形/長方形 40"/>
          <p:cNvSpPr>
            <a:spLocks noChangeArrowheads="1"/>
          </p:cNvSpPr>
          <p:nvPr/>
        </p:nvSpPr>
        <p:spPr bwMode="auto">
          <a:xfrm>
            <a:off x="251520" y="2924944"/>
            <a:ext cx="2664296" cy="369332"/>
          </a:xfrm>
          <a:prstGeom prst="rect">
            <a:avLst/>
          </a:prstGeom>
          <a:noFill/>
          <a:ln w="9525">
            <a:noFill/>
            <a:miter lim="800000"/>
            <a:headEnd/>
            <a:tailEnd/>
          </a:ln>
        </p:spPr>
        <p:txBody>
          <a:bodyPr wrap="square" rtlCol="0">
            <a:spAutoFit/>
          </a:bodyPr>
          <a:lstStyle/>
          <a:p>
            <a:pPr marL="92075" lvl="1" indent="-92075" algn="just" rtl="0">
              <a:spcBef>
                <a:spcPts val="600"/>
              </a:spcBef>
            </a:pPr>
            <a:r>
              <a:rPr lang="zh-hans" b="1">
                <a:solidFill>
                  <a:srgbClr val="C00000"/>
                </a:solidFill>
                <a:latin typeface="SimSun" panose="02010600030101010101" pitchFamily="2" charset="-122"/>
                <a:ea typeface="SimSun" panose="02010600030101010101" pitchFamily="2" charset="-122"/>
                <a:cs typeface="メイリオ" pitchFamily="50" charset="-128"/>
              </a:rPr>
              <a:t>2 事故发生的原因</a:t>
            </a:r>
            <a:endParaRPr lang="ja-JP" altLang="en-US" dirty="0">
              <a:latin typeface="SimSun" panose="02010600030101010101" pitchFamily="2" charset="-122"/>
              <a:ea typeface="SimSun" panose="02010600030101010101" pitchFamily="2" charset="-122"/>
              <a:cs typeface="メイリオ" pitchFamily="50" charset="-128"/>
            </a:endParaRPr>
          </a:p>
        </p:txBody>
      </p:sp>
      <p:sp>
        <p:nvSpPr>
          <p:cNvPr id="17" name="正方形/長方形 16"/>
          <p:cNvSpPr/>
          <p:nvPr/>
        </p:nvSpPr>
        <p:spPr bwMode="auto">
          <a:xfrm>
            <a:off x="251520" y="4797152"/>
            <a:ext cx="3168352" cy="469216"/>
          </a:xfrm>
          <a:prstGeom prst="rect">
            <a:avLst/>
          </a:prstGeom>
        </p:spPr>
        <p:txBody>
          <a:bodyPr rtlCol="0">
            <a:noAutofit/>
          </a:bodyPr>
          <a:lstStyle/>
          <a:p>
            <a:pPr marL="92075" indent="-92075" algn="just" rtl="0" fontAlgn="auto">
              <a:lnSpc>
                <a:spcPct val="125000"/>
              </a:lnSpc>
              <a:spcBef>
                <a:spcPts val="0"/>
              </a:spcBef>
              <a:spcAft>
                <a:spcPts val="0"/>
              </a:spcAft>
              <a:defRPr/>
            </a:pPr>
            <a:r>
              <a:rPr lang="zh-hans" b="1">
                <a:solidFill>
                  <a:srgbClr val="C00000"/>
                </a:solidFill>
                <a:latin typeface="SimSun" panose="02010600030101010101" pitchFamily="2" charset="-122"/>
                <a:ea typeface="SimSun" panose="02010600030101010101" pitchFamily="2" charset="-122"/>
                <a:cs typeface="メイリオ" panose="020B0604030504040204" pitchFamily="50" charset="-128"/>
              </a:rPr>
              <a:t>3 为了安全工作</a:t>
            </a:r>
            <a:endParaRPr lang="en-US" altLang="ja-JP" sz="1600" dirty="0">
              <a:latin typeface="SimSun" panose="02010600030101010101" pitchFamily="2" charset="-122"/>
              <a:ea typeface="SimSun" panose="02010600030101010101" pitchFamily="2" charset="-122"/>
              <a:cs typeface="メイリオ" panose="020B0604030504040204" pitchFamily="50" charset="-128"/>
            </a:endParaRPr>
          </a:p>
        </p:txBody>
      </p:sp>
      <p:sp>
        <p:nvSpPr>
          <p:cNvPr id="9" name="テキスト ボックス 8"/>
          <p:cNvSpPr txBox="1"/>
          <p:nvPr/>
        </p:nvSpPr>
        <p:spPr>
          <a:xfrm>
            <a:off x="568216" y="692696"/>
            <a:ext cx="8396272" cy="392631"/>
          </a:xfrm>
          <a:prstGeom prst="rect">
            <a:avLst/>
          </a:prstGeom>
          <a:noFill/>
          <a:ln w="19050">
            <a:solidFill>
              <a:schemeClr val="bg1">
                <a:lumMod val="75000"/>
              </a:schemeClr>
            </a:solidFill>
          </a:ln>
        </p:spPr>
        <p:txBody>
          <a:bodyPr rtlCol="0"/>
          <a:lstStyle/>
          <a:p>
            <a:pPr marL="92075" rtl="0">
              <a:defRPr/>
            </a:pPr>
            <a:r>
              <a:rPr lang="zh-hans" b="1" dirty="0">
                <a:solidFill>
                  <a:srgbClr val="0000CC"/>
                </a:solidFill>
                <a:latin typeface="SimSun" panose="02010600030101010101" pitchFamily="2" charset="-122"/>
                <a:ea typeface="SimSun" panose="02010600030101010101" pitchFamily="2" charset="-122"/>
                <a:cs typeface="メイリオ" pitchFamily="50" charset="-128"/>
              </a:rPr>
              <a:t>【事故案例1】在进行工业垃圾的分拣作业时，被反铲挖掘机碾轧死亡！</a:t>
            </a:r>
          </a:p>
        </p:txBody>
      </p:sp>
      <p:sp>
        <p:nvSpPr>
          <p:cNvPr id="11" name="正方形/長方形 23">
            <a:extLst>
              <a:ext uri="{FF2B5EF4-FFF2-40B4-BE49-F238E27FC236}">
                <a16:creationId xmlns:a16="http://schemas.microsoft.com/office/drawing/2014/main" id="{6FE30880-97BB-44CE-A97E-D9C593EDA278}"/>
              </a:ext>
            </a:extLst>
          </p:cNvPr>
          <p:cNvSpPr>
            <a:spLocks noChangeArrowheads="1"/>
          </p:cNvSpPr>
          <p:nvPr/>
        </p:nvSpPr>
        <p:spPr bwMode="auto">
          <a:xfrm>
            <a:off x="539552" y="1412776"/>
            <a:ext cx="5256584" cy="1477328"/>
          </a:xfrm>
          <a:prstGeom prst="rect">
            <a:avLst/>
          </a:prstGeom>
          <a:noFill/>
          <a:ln w="9525">
            <a:solidFill>
              <a:schemeClr val="tx1">
                <a:lumMod val="50000"/>
                <a:lumOff val="50000"/>
              </a:schemeClr>
            </a:solidFill>
            <a:miter lim="800000"/>
            <a:headEnd/>
            <a:tailEnd/>
          </a:ln>
        </p:spPr>
        <p:txBody>
          <a:bodyPr wrap="square" rtlCol="0">
            <a:spAutoFit/>
          </a:bodyPr>
          <a:lstStyle/>
          <a:p>
            <a:pPr marL="361950" indent="-269875" algn="just" rtl="0">
              <a:spcBef>
                <a:spcPts val="600"/>
              </a:spcBef>
            </a:pPr>
            <a:r>
              <a:rPr lang="zh-hans" sz="1600" dirty="0">
                <a:latin typeface="SimSun" panose="02010600030101010101" pitchFamily="2" charset="-122"/>
                <a:ea typeface="SimSun" panose="02010600030101010101" pitchFamily="2" charset="-122"/>
                <a:cs typeface="メイリオ" pitchFamily="50" charset="-128"/>
              </a:rPr>
              <a:t>① 受害人C正在金属物质收集点进行分拣作业。</a:t>
            </a:r>
          </a:p>
          <a:p>
            <a:pPr marL="361950" indent="-269875" algn="just" rtl="0">
              <a:spcBef>
                <a:spcPts val="600"/>
              </a:spcBef>
            </a:pPr>
            <a:r>
              <a:rPr lang="zh-hans" sz="1600" dirty="0">
                <a:latin typeface="SimSun" panose="02010600030101010101" pitchFamily="2" charset="-122"/>
                <a:ea typeface="SimSun" panose="02010600030101010101" pitchFamily="2" charset="-122"/>
                <a:cs typeface="メイリオ" pitchFamily="50" charset="-128"/>
              </a:rPr>
              <a:t>② A为了将收集点附近的反铲挖掘机移动到卡车引道附近，开始驾驶。</a:t>
            </a:r>
          </a:p>
          <a:p>
            <a:pPr marL="361950" indent="-269875" algn="just" rtl="0">
              <a:spcBef>
                <a:spcPts val="600"/>
              </a:spcBef>
            </a:pPr>
            <a:r>
              <a:rPr lang="zh-hans" sz="1600" dirty="0">
                <a:latin typeface="SimSun" panose="02010600030101010101" pitchFamily="2" charset="-122"/>
                <a:ea typeface="SimSun" panose="02010600030101010101" pitchFamily="2" charset="-122"/>
                <a:cs typeface="メイリオ" pitchFamily="50" charset="-128"/>
              </a:rPr>
              <a:t>③ 向左旋转后，前进了约2m时，反铲挖掘机右侧的履带轧到了正在进行分拣作业的C。</a:t>
            </a:r>
          </a:p>
        </p:txBody>
      </p:sp>
      <p:sp>
        <p:nvSpPr>
          <p:cNvPr id="13" name="正方形/長方形 40">
            <a:extLst>
              <a:ext uri="{FF2B5EF4-FFF2-40B4-BE49-F238E27FC236}">
                <a16:creationId xmlns:a16="http://schemas.microsoft.com/office/drawing/2014/main" id="{89AA8EF3-7FC7-4CE1-9480-235E9979B671}"/>
              </a:ext>
            </a:extLst>
          </p:cNvPr>
          <p:cNvSpPr>
            <a:spLocks noChangeArrowheads="1"/>
          </p:cNvSpPr>
          <p:nvPr/>
        </p:nvSpPr>
        <p:spPr bwMode="auto">
          <a:xfrm>
            <a:off x="539552" y="3284984"/>
            <a:ext cx="7488832" cy="1477328"/>
          </a:xfrm>
          <a:prstGeom prst="rect">
            <a:avLst/>
          </a:prstGeom>
          <a:noFill/>
          <a:ln w="9525">
            <a:solidFill>
              <a:schemeClr val="tx1">
                <a:lumMod val="50000"/>
                <a:lumOff val="50000"/>
              </a:schemeClr>
            </a:solidFill>
            <a:miter lim="800000"/>
            <a:headEnd/>
            <a:tailEnd/>
          </a:ln>
        </p:spPr>
        <p:txBody>
          <a:bodyPr wrap="square" rtlCol="0">
            <a:spAutoFit/>
          </a:bodyPr>
          <a:lstStyle/>
          <a:p>
            <a:pPr marL="92075" algn="just" rtl="0">
              <a:spcBef>
                <a:spcPts val="300"/>
              </a:spcBef>
            </a:pPr>
            <a:r>
              <a:rPr lang="zh-hans" sz="1600" dirty="0">
                <a:latin typeface="SimSun" panose="02010600030101010101" pitchFamily="2" charset="-122"/>
                <a:ea typeface="SimSun" panose="02010600030101010101" pitchFamily="2" charset="-122"/>
                <a:cs typeface="メイリオ" pitchFamily="50" charset="-128"/>
              </a:rPr>
              <a:t>① 没有在反铲挖掘机的运行路线上采取禁止入内措施。</a:t>
            </a:r>
            <a:endParaRPr lang="en-US" altLang="ja-JP" sz="1600" dirty="0">
              <a:latin typeface="SimSun" panose="02010600030101010101" pitchFamily="2" charset="-122"/>
              <a:ea typeface="SimSun" panose="02010600030101010101" pitchFamily="2" charset="-122"/>
              <a:cs typeface="メイリオ" pitchFamily="50" charset="-128"/>
            </a:endParaRPr>
          </a:p>
          <a:p>
            <a:pPr marL="92075" algn="just" rtl="0">
              <a:spcBef>
                <a:spcPts val="300"/>
              </a:spcBef>
            </a:pPr>
            <a:r>
              <a:rPr lang="zh-hans" sz="1600" dirty="0">
                <a:latin typeface="SimSun" panose="02010600030101010101" pitchFamily="2" charset="-122"/>
                <a:ea typeface="SimSun" panose="02010600030101010101" pitchFamily="2" charset="-122"/>
                <a:cs typeface="メイリオ" pitchFamily="50" charset="-128"/>
              </a:rPr>
              <a:t>② 也没有安排引导员。</a:t>
            </a:r>
          </a:p>
          <a:p>
            <a:pPr marL="92075" algn="just" rtl="0">
              <a:spcBef>
                <a:spcPts val="300"/>
              </a:spcBef>
            </a:pPr>
            <a:r>
              <a:rPr lang="zh-hans" sz="1600" dirty="0">
                <a:latin typeface="SimSun" panose="02010600030101010101" pitchFamily="2" charset="-122"/>
                <a:ea typeface="SimSun" panose="02010600030101010101" pitchFamily="2" charset="-122"/>
                <a:cs typeface="メイリオ" pitchFamily="50" charset="-128"/>
              </a:rPr>
              <a:t>③ 反铲挖掘机驾驶员在驾驶前对周围环境的安全确认不足。</a:t>
            </a:r>
          </a:p>
          <a:p>
            <a:pPr marL="92075" algn="just" rtl="0">
              <a:spcBef>
                <a:spcPts val="300"/>
              </a:spcBef>
            </a:pPr>
            <a:r>
              <a:rPr lang="zh-hans" sz="1600" dirty="0">
                <a:latin typeface="SimSun" panose="02010600030101010101" pitchFamily="2" charset="-122"/>
                <a:ea typeface="SimSun" panose="02010600030101010101" pitchFamily="2" charset="-122"/>
                <a:cs typeface="メイリオ" pitchFamily="50" charset="-128"/>
              </a:rPr>
              <a:t>④ 没有制定工作计划。</a:t>
            </a:r>
          </a:p>
          <a:p>
            <a:pPr marL="92075" algn="just" rtl="0">
              <a:spcBef>
                <a:spcPts val="300"/>
              </a:spcBef>
            </a:pPr>
            <a:r>
              <a:rPr lang="zh-hans" sz="1600" dirty="0">
                <a:latin typeface="SimSun" panose="02010600030101010101" pitchFamily="2" charset="-122"/>
                <a:ea typeface="SimSun" panose="02010600030101010101" pitchFamily="2" charset="-122"/>
                <a:cs typeface="メイリオ" pitchFamily="50" charset="-128"/>
              </a:rPr>
              <a:t>⑤ 没有对相关工作人员进行安全卫生教育。</a:t>
            </a:r>
            <a:endParaRPr lang="ja-JP" altLang="en-US" dirty="0">
              <a:latin typeface="SimSun" panose="02010600030101010101" pitchFamily="2" charset="-122"/>
              <a:ea typeface="SimSun" panose="02010600030101010101" pitchFamily="2" charset="-122"/>
              <a:cs typeface="メイリオ" pitchFamily="50" charset="-128"/>
            </a:endParaRPr>
          </a:p>
        </p:txBody>
      </p:sp>
      <p:sp>
        <p:nvSpPr>
          <p:cNvPr id="3" name="吹き出し: 四角形 2">
            <a:extLst>
              <a:ext uri="{FF2B5EF4-FFF2-40B4-BE49-F238E27FC236}">
                <a16:creationId xmlns:a16="http://schemas.microsoft.com/office/drawing/2014/main" id="{B03925FB-4EC4-4FE9-B49E-61B7E90E683A}"/>
              </a:ext>
            </a:extLst>
          </p:cNvPr>
          <p:cNvSpPr/>
          <p:nvPr/>
        </p:nvSpPr>
        <p:spPr>
          <a:xfrm>
            <a:off x="7560905" y="3249470"/>
            <a:ext cx="971535" cy="395554"/>
          </a:xfrm>
          <a:prstGeom prst="wedgeRectCallout">
            <a:avLst>
              <a:gd name="adj1" fmla="val -86955"/>
              <a:gd name="adj2" fmla="val -6557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1400">
                <a:solidFill>
                  <a:schemeClr val="tx1"/>
                </a:solidFill>
                <a:latin typeface="SimSun" panose="02010600030101010101" pitchFamily="2" charset="-122"/>
                <a:ea typeface="SimSun" panose="02010600030101010101" pitchFamily="2" charset="-122"/>
              </a:rPr>
              <a:t>受害人C</a:t>
            </a:r>
            <a:endParaRPr kumimoji="1" lang="ja-JP" altLang="en-US" sz="1400" dirty="0">
              <a:solidFill>
                <a:schemeClr val="tx1"/>
              </a:solidFill>
              <a:latin typeface="SimSun" panose="02010600030101010101" pitchFamily="2" charset="-122"/>
              <a:ea typeface="SimSun" panose="02010600030101010101" pitchFamily="2" charset="-122"/>
            </a:endParaRPr>
          </a:p>
        </p:txBody>
      </p:sp>
      <p:sp>
        <p:nvSpPr>
          <p:cNvPr id="14" name="正方形/長方形 13">
            <a:extLst>
              <a:ext uri="{FF2B5EF4-FFF2-40B4-BE49-F238E27FC236}">
                <a16:creationId xmlns:a16="http://schemas.microsoft.com/office/drawing/2014/main" id="{03836FEB-6021-47EF-8824-20270B8BC5B8}"/>
              </a:ext>
            </a:extLst>
          </p:cNvPr>
          <p:cNvSpPr/>
          <p:nvPr/>
        </p:nvSpPr>
        <p:spPr bwMode="auto">
          <a:xfrm>
            <a:off x="539552" y="5157192"/>
            <a:ext cx="8352928" cy="1436170"/>
          </a:xfrm>
          <a:prstGeom prst="rect">
            <a:avLst/>
          </a:prstGeom>
          <a:ln>
            <a:solidFill>
              <a:schemeClr val="tx1">
                <a:lumMod val="50000"/>
                <a:lumOff val="50000"/>
              </a:schemeClr>
            </a:solidFill>
          </a:ln>
        </p:spPr>
        <p:txBody>
          <a:bodyPr rtlCol="0">
            <a:noAutofit/>
          </a:bodyPr>
          <a:lstStyle/>
          <a:p>
            <a:pPr marL="92075" algn="just" rtl="0" fontAlgn="auto">
              <a:spcBef>
                <a:spcPts val="300"/>
              </a:spcBef>
              <a:spcAft>
                <a:spcPts val="0"/>
              </a:spcAft>
              <a:defRPr/>
            </a:pPr>
            <a:r>
              <a:rPr lang="zh-hans" sz="1600">
                <a:latin typeface="SimSun" panose="02010600030101010101" pitchFamily="2" charset="-122"/>
                <a:ea typeface="SimSun" panose="02010600030101010101" pitchFamily="2" charset="-122"/>
                <a:cs typeface="メイリオ" panose="020B0604030504040204" pitchFamily="50" charset="-128"/>
              </a:rPr>
              <a:t>① 在反铲挖掘机有可能与工作人员碰撞的地方设置禁止入内区域。</a:t>
            </a:r>
            <a:endParaRPr lang="en-US" altLang="ja-JP" sz="1600" dirty="0">
              <a:latin typeface="SimSun" panose="02010600030101010101" pitchFamily="2" charset="-122"/>
              <a:ea typeface="SimSun" panose="02010600030101010101" pitchFamily="2" charset="-122"/>
              <a:cs typeface="メイリオ" panose="020B0604030504040204" pitchFamily="50" charset="-128"/>
            </a:endParaRPr>
          </a:p>
          <a:p>
            <a:pPr marL="92075" algn="just" rtl="0" fontAlgn="auto">
              <a:spcBef>
                <a:spcPts val="300"/>
              </a:spcBef>
              <a:spcAft>
                <a:spcPts val="0"/>
              </a:spcAft>
              <a:defRPr/>
            </a:pPr>
            <a:r>
              <a:rPr lang="zh-hans" sz="1600">
                <a:latin typeface="SimSun" panose="02010600030101010101" pitchFamily="2" charset="-122"/>
                <a:ea typeface="SimSun" panose="02010600030101010101" pitchFamily="2" charset="-122"/>
                <a:cs typeface="メイリオ" panose="020B0604030504040204" pitchFamily="50" charset="-128"/>
              </a:rPr>
              <a:t>② 安排引导员来引导机械。</a:t>
            </a:r>
            <a:endParaRPr lang="en-US" altLang="ja-JP" sz="1600" dirty="0">
              <a:latin typeface="SimSun" panose="02010600030101010101" pitchFamily="2" charset="-122"/>
              <a:ea typeface="SimSun" panose="02010600030101010101" pitchFamily="2" charset="-122"/>
              <a:cs typeface="メイリオ" panose="020B0604030504040204" pitchFamily="50" charset="-128"/>
            </a:endParaRPr>
          </a:p>
          <a:p>
            <a:pPr marL="92075" algn="just" rtl="0" fontAlgn="auto">
              <a:spcBef>
                <a:spcPts val="300"/>
              </a:spcBef>
              <a:spcAft>
                <a:spcPts val="0"/>
              </a:spcAft>
              <a:defRPr/>
            </a:pPr>
            <a:r>
              <a:rPr lang="zh-hans" sz="1600">
                <a:latin typeface="SimSun" panose="02010600030101010101" pitchFamily="2" charset="-122"/>
                <a:ea typeface="SimSun" panose="02010600030101010101" pitchFamily="2" charset="-122"/>
                <a:cs typeface="メイリオ" panose="020B0604030504040204" pitchFamily="50" charset="-128"/>
              </a:rPr>
              <a:t>③ 对反铲挖掘机等的驾驶员，进行开始驾驶前对周围环境的安全确认的教育。</a:t>
            </a:r>
          </a:p>
          <a:p>
            <a:pPr marL="92075" algn="just" rtl="0" fontAlgn="auto">
              <a:spcBef>
                <a:spcPts val="300"/>
              </a:spcBef>
              <a:spcAft>
                <a:spcPts val="0"/>
              </a:spcAft>
              <a:defRPr/>
            </a:pPr>
            <a:r>
              <a:rPr lang="zh-hans" sz="1600">
                <a:latin typeface="SimSun" panose="02010600030101010101" pitchFamily="2" charset="-122"/>
                <a:ea typeface="SimSun" panose="02010600030101010101" pitchFamily="2" charset="-122"/>
                <a:cs typeface="メイリオ" panose="020B0604030504040204" pitchFamily="50" charset="-128"/>
              </a:rPr>
              <a:t>④ 制定有关运行路线、禁止入内措施、引导员安排、手势信号等的工作方法的工作计划。</a:t>
            </a:r>
            <a:endParaRPr lang="en-US" altLang="ja-JP" sz="1600" dirty="0">
              <a:latin typeface="SimSun" panose="02010600030101010101" pitchFamily="2" charset="-122"/>
              <a:ea typeface="SimSun" panose="02010600030101010101" pitchFamily="2" charset="-122"/>
              <a:cs typeface="メイリオ" panose="020B0604030504040204" pitchFamily="50" charset="-128"/>
            </a:endParaRPr>
          </a:p>
          <a:p>
            <a:pPr marL="92075" algn="just" rtl="0" fontAlgn="auto">
              <a:spcBef>
                <a:spcPts val="300"/>
              </a:spcBef>
              <a:spcAft>
                <a:spcPts val="0"/>
              </a:spcAft>
              <a:defRPr/>
            </a:pPr>
            <a:r>
              <a:rPr lang="zh-hans" sz="1600">
                <a:latin typeface="SimSun" panose="02010600030101010101" pitchFamily="2" charset="-122"/>
                <a:ea typeface="SimSun" panose="02010600030101010101" pitchFamily="2" charset="-122"/>
                <a:cs typeface="メイリオ" panose="020B0604030504040204" pitchFamily="50" charset="-128"/>
              </a:rPr>
              <a:t>⑤ 将制定的工作计划内容充分告知所有相关工作人员。</a:t>
            </a:r>
            <a:endParaRPr lang="en-US" altLang="ja-JP" sz="1600" dirty="0">
              <a:latin typeface="SimSun" panose="02010600030101010101" pitchFamily="2" charset="-122"/>
              <a:ea typeface="SimSun" panose="02010600030101010101" pitchFamily="2" charset="-122"/>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3518520" y="6520259"/>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3</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638917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555536" y="6492875"/>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4</a:t>
            </a:fld>
            <a:endParaRPr kumimoji="1" lang="ja-JP" altLang="en-US">
              <a:latin typeface="SimSun" panose="02010600030101010101" pitchFamily="2" charset="-122"/>
              <a:ea typeface="SimSun" panose="02010600030101010101" pitchFamily="2" charset="-122"/>
            </a:endParaRPr>
          </a:p>
        </p:txBody>
      </p:sp>
      <p:sp>
        <p:nvSpPr>
          <p:cNvPr id="5" name="テキスト ボックス 4"/>
          <p:cNvSpPr txBox="1"/>
          <p:nvPr/>
        </p:nvSpPr>
        <p:spPr>
          <a:xfrm>
            <a:off x="424200" y="188640"/>
            <a:ext cx="8396272" cy="674781"/>
          </a:xfrm>
          <a:prstGeom prst="rect">
            <a:avLst/>
          </a:prstGeom>
          <a:noFill/>
          <a:ln w="19050">
            <a:solidFill>
              <a:schemeClr val="bg1">
                <a:lumMod val="75000"/>
              </a:schemeClr>
            </a:solidFill>
          </a:ln>
        </p:spPr>
        <p:txBody>
          <a:bodyPr rtlCol="0"/>
          <a:lstStyle/>
          <a:p>
            <a:pPr marL="1162050" indent="-1162050" rtl="0">
              <a:lnSpc>
                <a:spcPct val="125000"/>
              </a:lnSpc>
              <a:defRPr/>
            </a:pPr>
            <a:r>
              <a:rPr lang="zh-hans" b="1" dirty="0">
                <a:solidFill>
                  <a:srgbClr val="0000CC"/>
                </a:solidFill>
                <a:latin typeface="SimSun" panose="02010600030101010101" pitchFamily="2" charset="-122"/>
                <a:ea typeface="SimSun" panose="02010600030101010101" pitchFamily="2" charset="-122"/>
                <a:cs typeface="メイリオ" panose="020B0604030504040204" pitchFamily="50" charset="-128"/>
              </a:rPr>
              <a:t>【事故案例2】 在不停止进料输送机的情况下，打扫滚筒部分时，右臂到胸部周围被卷入。</a:t>
            </a:r>
            <a:endParaRPr lang="en-US" altLang="ja-JP" b="1" dirty="0">
              <a:solidFill>
                <a:srgbClr val="0000CC"/>
              </a:solidFill>
              <a:latin typeface="SimSun" panose="02010600030101010101" pitchFamily="2" charset="-122"/>
              <a:ea typeface="SimSun" panose="02010600030101010101" pitchFamily="2" charset="-122"/>
              <a:cs typeface="メイリオ" panose="020B0604030504040204" pitchFamily="50" charset="-128"/>
            </a:endParaRPr>
          </a:p>
        </p:txBody>
      </p:sp>
      <p:sp>
        <p:nvSpPr>
          <p:cNvPr id="6" name="正方形/長方形 23"/>
          <p:cNvSpPr>
            <a:spLocks noChangeArrowheads="1"/>
          </p:cNvSpPr>
          <p:nvPr/>
        </p:nvSpPr>
        <p:spPr bwMode="auto">
          <a:xfrm>
            <a:off x="251520" y="980728"/>
            <a:ext cx="5607496" cy="369332"/>
          </a:xfrm>
          <a:prstGeom prst="rect">
            <a:avLst/>
          </a:prstGeom>
          <a:noFill/>
          <a:ln w="9525">
            <a:noFill/>
            <a:miter lim="800000"/>
            <a:headEnd/>
            <a:tailEnd/>
          </a:ln>
        </p:spPr>
        <p:txBody>
          <a:bodyPr wrap="square" rtlCol="0">
            <a:spAutoFit/>
          </a:bodyPr>
          <a:lstStyle/>
          <a:p>
            <a:pPr marL="361950" indent="-361950" algn="just" rtl="0">
              <a:spcBef>
                <a:spcPts val="600"/>
              </a:spcBef>
            </a:pPr>
            <a:r>
              <a:rPr lang="zh-hans" b="1">
                <a:solidFill>
                  <a:srgbClr val="C00000"/>
                </a:solidFill>
                <a:latin typeface="SimSun" panose="02010600030101010101" pitchFamily="2" charset="-122"/>
                <a:ea typeface="SimSun" panose="02010600030101010101" pitchFamily="2" charset="-122"/>
                <a:cs typeface="メイリオ" pitchFamily="50" charset="-128"/>
              </a:rPr>
              <a:t>1 劳动事故的发生</a:t>
            </a:r>
            <a:endParaRPr lang="ja-JP" altLang="en-US" sz="1600" dirty="0">
              <a:latin typeface="SimSun" panose="02010600030101010101" pitchFamily="2" charset="-122"/>
              <a:ea typeface="SimSun" panose="02010600030101010101" pitchFamily="2" charset="-122"/>
              <a:cs typeface="メイリオ" pitchFamily="50" charset="-128"/>
            </a:endParaRPr>
          </a:p>
        </p:txBody>
      </p:sp>
      <p:sp>
        <p:nvSpPr>
          <p:cNvPr id="7" name="正方形/長方形 40"/>
          <p:cNvSpPr>
            <a:spLocks noChangeArrowheads="1"/>
          </p:cNvSpPr>
          <p:nvPr/>
        </p:nvSpPr>
        <p:spPr bwMode="auto">
          <a:xfrm>
            <a:off x="251520" y="2492896"/>
            <a:ext cx="1296144" cy="369332"/>
          </a:xfrm>
          <a:prstGeom prst="rect">
            <a:avLst/>
          </a:prstGeom>
          <a:noFill/>
          <a:ln w="9525">
            <a:noFill/>
            <a:miter lim="800000"/>
            <a:headEnd/>
            <a:tailEnd/>
          </a:ln>
        </p:spPr>
        <p:txBody>
          <a:bodyPr wrap="square" rtlCol="0">
            <a:spAutoFit/>
          </a:bodyPr>
          <a:lstStyle/>
          <a:p>
            <a:pPr marL="92075" indent="-92075" algn="just" rtl="0">
              <a:spcBef>
                <a:spcPts val="600"/>
              </a:spcBef>
            </a:pPr>
            <a:r>
              <a:rPr lang="zh-hans" b="1">
                <a:solidFill>
                  <a:srgbClr val="C00000"/>
                </a:solidFill>
                <a:latin typeface="SimSun" panose="02010600030101010101" pitchFamily="2" charset="-122"/>
                <a:ea typeface="SimSun" panose="02010600030101010101" pitchFamily="2" charset="-122"/>
                <a:cs typeface="メイリオ" pitchFamily="50" charset="-128"/>
              </a:rPr>
              <a:t>2 原因</a:t>
            </a:r>
            <a:endParaRPr lang="ja-JP" altLang="en-US" sz="1600" dirty="0">
              <a:latin typeface="SimSun" panose="02010600030101010101" pitchFamily="2" charset="-122"/>
              <a:ea typeface="SimSun" panose="02010600030101010101" pitchFamily="2" charset="-122"/>
              <a:cs typeface="メイリオ" pitchFamily="50" charset="-128"/>
            </a:endParaRPr>
          </a:p>
        </p:txBody>
      </p:sp>
      <p:pic>
        <p:nvPicPr>
          <p:cNvPr id="10" name="図 9">
            <a:extLst>
              <a:ext uri="{FF2B5EF4-FFF2-40B4-BE49-F238E27FC236}">
                <a16:creationId xmlns:a16="http://schemas.microsoft.com/office/drawing/2014/main" id="{3D8D6D7D-6C42-473B-8791-8580EC9F7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394" y="921199"/>
            <a:ext cx="2501078" cy="2003745"/>
          </a:xfrm>
          <a:prstGeom prst="rect">
            <a:avLst/>
          </a:prstGeom>
        </p:spPr>
      </p:pic>
      <p:sp>
        <p:nvSpPr>
          <p:cNvPr id="11" name="正方形/長方形 23">
            <a:extLst>
              <a:ext uri="{FF2B5EF4-FFF2-40B4-BE49-F238E27FC236}">
                <a16:creationId xmlns:a16="http://schemas.microsoft.com/office/drawing/2014/main" id="{023A6A31-4C2E-493D-8507-A8996CDE5853}"/>
              </a:ext>
            </a:extLst>
          </p:cNvPr>
          <p:cNvSpPr>
            <a:spLocks noChangeArrowheads="1"/>
          </p:cNvSpPr>
          <p:nvPr/>
        </p:nvSpPr>
        <p:spPr bwMode="auto">
          <a:xfrm>
            <a:off x="539551" y="1314059"/>
            <a:ext cx="5804977" cy="1154162"/>
          </a:xfrm>
          <a:prstGeom prst="rect">
            <a:avLst/>
          </a:prstGeom>
          <a:noFill/>
          <a:ln w="9525">
            <a:solidFill>
              <a:schemeClr val="tx1">
                <a:lumMod val="50000"/>
                <a:lumOff val="50000"/>
              </a:schemeClr>
            </a:solidFill>
            <a:miter lim="800000"/>
            <a:headEnd/>
            <a:tailEnd/>
          </a:ln>
        </p:spPr>
        <p:txBody>
          <a:bodyPr wrap="square" rtlCol="0">
            <a:spAutoFit/>
          </a:bodyPr>
          <a:lstStyle/>
          <a:p>
            <a:pPr marL="357188" indent="-269875" algn="just" rtl="0">
              <a:spcBef>
                <a:spcPts val="600"/>
              </a:spcBef>
            </a:pPr>
            <a:r>
              <a:rPr lang="zh-hans" sz="1600" dirty="0">
                <a:latin typeface="SimSun" panose="02010600030101010101" pitchFamily="2" charset="-122"/>
                <a:ea typeface="SimSun" panose="02010600030101010101" pitchFamily="2" charset="-122"/>
                <a:cs typeface="メイリオ" pitchFamily="50" charset="-128"/>
              </a:rPr>
              <a:t>① 单独一人，用</a:t>
            </a:r>
            <a:r>
              <a:rPr lang="zh-hans" sz="1600" dirty="0">
                <a:solidFill>
                  <a:srgbClr val="C00000"/>
                </a:solidFill>
                <a:latin typeface="SimSun" panose="02010600030101010101" pitchFamily="2" charset="-122"/>
                <a:ea typeface="SimSun" panose="02010600030101010101" pitchFamily="2" charset="-122"/>
                <a:cs typeface="メイリオ" pitchFamily="50" charset="-128"/>
              </a:rPr>
              <a:t>钢丝刷刮除</a:t>
            </a:r>
            <a:r>
              <a:rPr lang="zh-hans" sz="1600" dirty="0">
                <a:latin typeface="SimSun" panose="02010600030101010101" pitchFamily="2" charset="-122"/>
                <a:ea typeface="SimSun" panose="02010600030101010101" pitchFamily="2" charset="-122"/>
                <a:cs typeface="メイリオ" pitchFamily="50" charset="-128"/>
              </a:rPr>
              <a:t>附着在破碎机进料输送机改向滚筒部分的石膏粉。</a:t>
            </a:r>
            <a:endParaRPr lang="en-US" altLang="ja-JP" sz="1600" dirty="0">
              <a:latin typeface="SimSun" panose="02010600030101010101" pitchFamily="2" charset="-122"/>
              <a:ea typeface="SimSun" panose="02010600030101010101" pitchFamily="2" charset="-122"/>
              <a:cs typeface="メイリオ" pitchFamily="50" charset="-128"/>
            </a:endParaRPr>
          </a:p>
          <a:p>
            <a:pPr marL="357188" indent="-269875" algn="just" rtl="0">
              <a:spcBef>
                <a:spcPts val="600"/>
              </a:spcBef>
            </a:pPr>
            <a:r>
              <a:rPr lang="zh-hans" sz="1600" dirty="0">
                <a:latin typeface="SimSun" panose="02010600030101010101" pitchFamily="2" charset="-122"/>
                <a:ea typeface="SimSun" panose="02010600030101010101" pitchFamily="2" charset="-122"/>
                <a:cs typeface="メイリオ" pitchFamily="50" charset="-128"/>
              </a:rPr>
              <a:t>② </a:t>
            </a:r>
            <a:r>
              <a:rPr lang="zh-hans" sz="1600" dirty="0">
                <a:solidFill>
                  <a:srgbClr val="C00000"/>
                </a:solidFill>
                <a:latin typeface="SimSun" panose="02010600030101010101" pitchFamily="2" charset="-122"/>
                <a:ea typeface="SimSun" panose="02010600030101010101" pitchFamily="2" charset="-122"/>
                <a:cs typeface="メイリオ" pitchFamily="50" charset="-128"/>
              </a:rPr>
              <a:t>在不停止输送机的情况下操作。</a:t>
            </a:r>
            <a:r>
              <a:rPr lang="zh-hans" sz="1600" dirty="0">
                <a:latin typeface="SimSun" panose="02010600030101010101" pitchFamily="2" charset="-122"/>
                <a:ea typeface="SimSun" panose="02010600030101010101" pitchFamily="2" charset="-122"/>
                <a:cs typeface="メイリオ" pitchFamily="50" charset="-128"/>
              </a:rPr>
              <a:t>和钢丝刷一起从右臂开始，被卷入滚筒部分和输送机皮带之间。</a:t>
            </a:r>
          </a:p>
        </p:txBody>
      </p:sp>
      <p:sp>
        <p:nvSpPr>
          <p:cNvPr id="12" name="正方形/長方形 40">
            <a:extLst>
              <a:ext uri="{FF2B5EF4-FFF2-40B4-BE49-F238E27FC236}">
                <a16:creationId xmlns:a16="http://schemas.microsoft.com/office/drawing/2014/main" id="{C745B3DE-6A30-4C6D-818C-25C45C8B30F8}"/>
              </a:ext>
            </a:extLst>
          </p:cNvPr>
          <p:cNvSpPr>
            <a:spLocks noChangeArrowheads="1"/>
          </p:cNvSpPr>
          <p:nvPr/>
        </p:nvSpPr>
        <p:spPr bwMode="auto">
          <a:xfrm>
            <a:off x="539552" y="2852936"/>
            <a:ext cx="8252256" cy="1477328"/>
          </a:xfrm>
          <a:prstGeom prst="rect">
            <a:avLst/>
          </a:prstGeom>
          <a:noFill/>
          <a:ln w="9525">
            <a:solidFill>
              <a:schemeClr val="tx1">
                <a:lumMod val="50000"/>
                <a:lumOff val="50000"/>
              </a:schemeClr>
            </a:solidFill>
            <a:miter lim="800000"/>
            <a:headEnd/>
            <a:tailEnd/>
          </a:ln>
        </p:spPr>
        <p:txBody>
          <a:bodyPr wrap="square" rtlCol="0">
            <a:spAutoFit/>
          </a:bodyPr>
          <a:lstStyle/>
          <a:p>
            <a:pPr marL="357188" indent="-265113" algn="just" rtl="0">
              <a:spcBef>
                <a:spcPts val="600"/>
              </a:spcBef>
            </a:pPr>
            <a:r>
              <a:rPr lang="zh-hans" sz="1400" dirty="0">
                <a:latin typeface="SimSun" panose="02010600030101010101" pitchFamily="2" charset="-122"/>
                <a:ea typeface="SimSun" panose="02010600030101010101" pitchFamily="2" charset="-122"/>
                <a:cs typeface="メイリオ" pitchFamily="50" charset="-128"/>
              </a:rPr>
              <a:t>① 改向滚筒部分没有覆盖、护栏、防卷入障碍物等。</a:t>
            </a:r>
          </a:p>
          <a:p>
            <a:pPr marL="357188" indent="-265113" algn="just" rtl="0">
              <a:spcBef>
                <a:spcPts val="600"/>
              </a:spcBef>
            </a:pPr>
            <a:r>
              <a:rPr lang="zh-hans" sz="1400" dirty="0">
                <a:latin typeface="SimSun" panose="02010600030101010101" pitchFamily="2" charset="-122"/>
                <a:ea typeface="SimSun" panose="02010600030101010101" pitchFamily="2" charset="-122"/>
                <a:cs typeface="メイリオ" pitchFamily="50" charset="-128"/>
              </a:rPr>
              <a:t>② 打扫改向滚筒部分时，没有停止输送机的运转。</a:t>
            </a:r>
          </a:p>
          <a:p>
            <a:pPr marL="357188" indent="-265113" algn="just" rtl="0">
              <a:spcBef>
                <a:spcPts val="600"/>
              </a:spcBef>
            </a:pPr>
            <a:r>
              <a:rPr lang="zh-hans" sz="1400" dirty="0">
                <a:latin typeface="SimSun" panose="02010600030101010101" pitchFamily="2" charset="-122"/>
                <a:ea typeface="SimSun" panose="02010600030101010101" pitchFamily="2" charset="-122"/>
                <a:cs typeface="メイリオ" pitchFamily="50" charset="-128"/>
              </a:rPr>
              <a:t>③ 打扫改向滚筒部分时，穿戴了容易被卷入的皮手套。</a:t>
            </a:r>
            <a:endParaRPr lang="en-US" altLang="ja-JP" sz="1400" dirty="0">
              <a:latin typeface="SimSun" panose="02010600030101010101" pitchFamily="2" charset="-122"/>
              <a:ea typeface="SimSun" panose="02010600030101010101" pitchFamily="2" charset="-122"/>
              <a:cs typeface="メイリオ" pitchFamily="50" charset="-128"/>
            </a:endParaRPr>
          </a:p>
          <a:p>
            <a:pPr marL="357188" indent="-265113" algn="just" rtl="0">
              <a:spcBef>
                <a:spcPts val="600"/>
              </a:spcBef>
            </a:pPr>
            <a:r>
              <a:rPr lang="zh-hans" sz="1400" dirty="0">
                <a:latin typeface="SimSun" panose="02010600030101010101" pitchFamily="2" charset="-122"/>
                <a:ea typeface="SimSun" panose="02010600030101010101" pitchFamily="2" charset="-122"/>
                <a:cs typeface="メイリオ" pitchFamily="50" charset="-128"/>
              </a:rPr>
              <a:t>④ 没有在触手可及的地方设置“紧急停止装置”。</a:t>
            </a:r>
          </a:p>
          <a:p>
            <a:pPr marL="357188" indent="-265113" algn="just" rtl="0">
              <a:spcBef>
                <a:spcPts val="600"/>
              </a:spcBef>
            </a:pPr>
            <a:r>
              <a:rPr lang="zh-hans" sz="1400" dirty="0">
                <a:latin typeface="SimSun" panose="02010600030101010101" pitchFamily="2" charset="-122"/>
                <a:ea typeface="SimSun" panose="02010600030101010101" pitchFamily="2" charset="-122"/>
                <a:cs typeface="メイリオ" pitchFamily="50" charset="-128"/>
              </a:rPr>
              <a:t>⑤ 没有遵守工作场所的“安全规则（维修时电源加锁等）”。</a:t>
            </a:r>
          </a:p>
        </p:txBody>
      </p:sp>
      <p:sp>
        <p:nvSpPr>
          <p:cNvPr id="14" name="テキスト ボックス 13">
            <a:extLst>
              <a:ext uri="{FF2B5EF4-FFF2-40B4-BE49-F238E27FC236}">
                <a16:creationId xmlns:a16="http://schemas.microsoft.com/office/drawing/2014/main" id="{D44FB4D4-5858-41C8-9854-10E14396F05E}"/>
              </a:ext>
            </a:extLst>
          </p:cNvPr>
          <p:cNvSpPr txBox="1"/>
          <p:nvPr/>
        </p:nvSpPr>
        <p:spPr>
          <a:xfrm>
            <a:off x="251520" y="4365104"/>
            <a:ext cx="8415635" cy="390941"/>
          </a:xfrm>
          <a:prstGeom prst="rect">
            <a:avLst/>
          </a:prstGeom>
          <a:solidFill>
            <a:schemeClr val="bg1"/>
          </a:solidFill>
        </p:spPr>
        <p:txBody>
          <a:bodyPr wrap="square" rtlCol="0">
            <a:spAutoFit/>
          </a:bodyPr>
          <a:lstStyle/>
          <a:p>
            <a:pPr marL="182563" indent="-182563" algn="just" rtl="0" fontAlgn="auto">
              <a:lnSpc>
                <a:spcPct val="125000"/>
              </a:lnSpc>
              <a:spcBef>
                <a:spcPts val="0"/>
              </a:spcBef>
              <a:spcAft>
                <a:spcPts val="0"/>
              </a:spcAft>
              <a:defRPr/>
            </a:pPr>
            <a:r>
              <a:rPr lang="zh-hans" b="1">
                <a:solidFill>
                  <a:srgbClr val="C00000"/>
                </a:solidFill>
                <a:latin typeface="SimSun" panose="02010600030101010101" pitchFamily="2" charset="-122"/>
                <a:ea typeface="SimSun" panose="02010600030101010101" pitchFamily="2" charset="-122"/>
                <a:cs typeface="メイリオ" pitchFamily="50" charset="-128"/>
              </a:rPr>
              <a:t>3 对策</a:t>
            </a:r>
            <a:endParaRPr lang="ja-JP" altLang="en-US" sz="1600" dirty="0">
              <a:latin typeface="SimSun" panose="02010600030101010101" pitchFamily="2" charset="-122"/>
              <a:ea typeface="SimSun" panose="02010600030101010101" pitchFamily="2" charset="-122"/>
              <a:cs typeface="メイリオ" pitchFamily="50" charset="-128"/>
            </a:endParaRPr>
          </a:p>
        </p:txBody>
      </p:sp>
      <p:sp>
        <p:nvSpPr>
          <p:cNvPr id="15" name="テキスト ボックス 14">
            <a:extLst>
              <a:ext uri="{FF2B5EF4-FFF2-40B4-BE49-F238E27FC236}">
                <a16:creationId xmlns:a16="http://schemas.microsoft.com/office/drawing/2014/main" id="{BC2F1EDA-F31B-4B4D-A768-C2B0A7D78FB6}"/>
              </a:ext>
            </a:extLst>
          </p:cNvPr>
          <p:cNvSpPr txBox="1"/>
          <p:nvPr/>
        </p:nvSpPr>
        <p:spPr>
          <a:xfrm>
            <a:off x="539552" y="4725144"/>
            <a:ext cx="8415635" cy="1708160"/>
          </a:xfrm>
          <a:prstGeom prst="rect">
            <a:avLst/>
          </a:prstGeom>
          <a:solidFill>
            <a:schemeClr val="bg1"/>
          </a:solidFill>
          <a:ln>
            <a:solidFill>
              <a:schemeClr val="tx1">
                <a:lumMod val="50000"/>
                <a:lumOff val="50000"/>
              </a:schemeClr>
            </a:solidFill>
          </a:ln>
        </p:spPr>
        <p:txBody>
          <a:bodyPr wrap="square" rtlCol="0">
            <a:spAutoFit/>
          </a:bodyPr>
          <a:lstStyle/>
          <a:p>
            <a:pPr marL="182563" indent="-182563" algn="just" rtl="0" fontAlgn="auto">
              <a:lnSpc>
                <a:spcPct val="125000"/>
              </a:lnSpc>
              <a:spcBef>
                <a:spcPts val="0"/>
              </a:spcBef>
              <a:spcAft>
                <a:spcPts val="0"/>
              </a:spcAft>
              <a:defRPr/>
            </a:pPr>
            <a:r>
              <a:rPr lang="zh-hans" sz="1400" dirty="0">
                <a:latin typeface="SimSun" panose="02010600030101010101" pitchFamily="2" charset="-122"/>
                <a:ea typeface="SimSun" panose="02010600030101010101" pitchFamily="2" charset="-122"/>
                <a:cs typeface="メイリオ" pitchFamily="50" charset="-128"/>
              </a:rPr>
              <a:t>① 在有被卷入危险的地方设置覆盖、护栏、防卷入障碍物等。</a:t>
            </a:r>
          </a:p>
          <a:p>
            <a:pPr marL="182563" indent="-182563" algn="just" rtl="0" fontAlgn="auto">
              <a:lnSpc>
                <a:spcPct val="125000"/>
              </a:lnSpc>
              <a:spcBef>
                <a:spcPts val="0"/>
              </a:spcBef>
              <a:spcAft>
                <a:spcPts val="0"/>
              </a:spcAft>
              <a:defRPr/>
            </a:pPr>
            <a:r>
              <a:rPr lang="zh-hans" sz="1400" dirty="0">
                <a:latin typeface="SimSun" panose="02010600030101010101" pitchFamily="2" charset="-122"/>
                <a:ea typeface="SimSun" panose="02010600030101010101" pitchFamily="2" charset="-122"/>
                <a:cs typeface="メイリオ" pitchFamily="50" charset="-128"/>
              </a:rPr>
              <a:t>② 在打扫机械等时可能产生危险的情况下，严格执行停止机械运行并进行电源加锁。</a:t>
            </a:r>
          </a:p>
          <a:p>
            <a:pPr marL="182563" indent="-182563" algn="just" rtl="0" fontAlgn="auto">
              <a:lnSpc>
                <a:spcPct val="125000"/>
              </a:lnSpc>
              <a:spcBef>
                <a:spcPts val="0"/>
              </a:spcBef>
              <a:spcAft>
                <a:spcPts val="0"/>
              </a:spcAft>
              <a:defRPr/>
            </a:pPr>
            <a:r>
              <a:rPr lang="zh-hans" sz="1400" dirty="0">
                <a:latin typeface="SimSun" panose="02010600030101010101" pitchFamily="2" charset="-122"/>
                <a:ea typeface="SimSun" panose="02010600030101010101" pitchFamily="2" charset="-122"/>
                <a:cs typeface="メイリオ" pitchFamily="50" charset="-128"/>
              </a:rPr>
              <a:t>③ 改向滚筒改成不会粘石膏粉的。</a:t>
            </a:r>
          </a:p>
          <a:p>
            <a:pPr marL="182563" indent="-182563" algn="just" rtl="0" fontAlgn="auto">
              <a:lnSpc>
                <a:spcPct val="125000"/>
              </a:lnSpc>
              <a:spcBef>
                <a:spcPts val="0"/>
              </a:spcBef>
              <a:spcAft>
                <a:spcPts val="0"/>
              </a:spcAft>
              <a:defRPr/>
            </a:pPr>
            <a:r>
              <a:rPr lang="zh-hans" sz="1400" dirty="0">
                <a:latin typeface="SimSun" panose="02010600030101010101" pitchFamily="2" charset="-122"/>
                <a:ea typeface="SimSun" panose="02010600030101010101" pitchFamily="2" charset="-122"/>
                <a:cs typeface="メイリオ" pitchFamily="50" charset="-128"/>
              </a:rPr>
              <a:t>④ 要求工作人员贯彻，不靠近可能被卷入旋转部分的地方。</a:t>
            </a:r>
          </a:p>
          <a:p>
            <a:pPr marL="182563" indent="-182563" algn="just" rtl="0" fontAlgn="auto">
              <a:lnSpc>
                <a:spcPct val="125000"/>
              </a:lnSpc>
              <a:spcBef>
                <a:spcPts val="0"/>
              </a:spcBef>
              <a:spcAft>
                <a:spcPts val="0"/>
              </a:spcAft>
              <a:defRPr/>
            </a:pPr>
            <a:r>
              <a:rPr lang="zh-hans" sz="1400" dirty="0">
                <a:latin typeface="SimSun" panose="02010600030101010101" pitchFamily="2" charset="-122"/>
                <a:ea typeface="SimSun" panose="02010600030101010101" pitchFamily="2" charset="-122"/>
                <a:cs typeface="メイリオ" pitchFamily="50" charset="-128"/>
              </a:rPr>
              <a:t>⑤ 在可能发生手被卷入旋转物体的危险的情况下，不要让工作人员穿戴手套。</a:t>
            </a:r>
          </a:p>
          <a:p>
            <a:pPr marL="182563" indent="-182563" algn="just" rtl="0" fontAlgn="auto">
              <a:lnSpc>
                <a:spcPct val="125000"/>
              </a:lnSpc>
              <a:spcBef>
                <a:spcPts val="0"/>
              </a:spcBef>
              <a:spcAft>
                <a:spcPts val="0"/>
              </a:spcAft>
              <a:defRPr/>
            </a:pPr>
            <a:r>
              <a:rPr lang="zh-hans" sz="1400" dirty="0">
                <a:latin typeface="SimSun" panose="02010600030101010101" pitchFamily="2" charset="-122"/>
                <a:ea typeface="SimSun" panose="02010600030101010101" pitchFamily="2" charset="-122"/>
                <a:cs typeface="メイリオ" pitchFamily="50" charset="-128"/>
              </a:rPr>
              <a:t>⑥ 建立安全管理体系，确保工作场所制定的规则得到履行。</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590528" y="6520259"/>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5</a:t>
            </a:fld>
            <a:endParaRPr kumimoji="1" lang="ja-JP" altLang="en-US">
              <a:latin typeface="SimSun" panose="02010600030101010101" pitchFamily="2" charset="-122"/>
              <a:ea typeface="SimSun" panose="02010600030101010101" pitchFamily="2" charset="-122"/>
            </a:endParaRPr>
          </a:p>
        </p:txBody>
      </p:sp>
      <p:sp>
        <p:nvSpPr>
          <p:cNvPr id="6" name="正方形/長方形 23"/>
          <p:cNvSpPr>
            <a:spLocks noChangeArrowheads="1"/>
          </p:cNvSpPr>
          <p:nvPr/>
        </p:nvSpPr>
        <p:spPr bwMode="auto">
          <a:xfrm>
            <a:off x="251520" y="620688"/>
            <a:ext cx="8712968" cy="338554"/>
          </a:xfrm>
          <a:prstGeom prst="rect">
            <a:avLst/>
          </a:prstGeom>
          <a:noFill/>
          <a:ln w="9525">
            <a:noFill/>
            <a:miter lim="800000"/>
            <a:headEnd/>
            <a:tailEnd/>
          </a:ln>
        </p:spPr>
        <p:txBody>
          <a:bodyPr wrap="square" rtlCol="0">
            <a:spAutoFit/>
          </a:bodyPr>
          <a:lstStyle/>
          <a:p>
            <a:pPr marL="361950" indent="-361950" algn="just" rtl="0">
              <a:spcBef>
                <a:spcPts val="600"/>
              </a:spcBef>
            </a:pPr>
            <a:r>
              <a:rPr lang="zh-hans" sz="1600" b="1">
                <a:solidFill>
                  <a:srgbClr val="C00000"/>
                </a:solidFill>
                <a:latin typeface="SimSun" panose="02010600030101010101" pitchFamily="2" charset="-122"/>
                <a:ea typeface="SimSun" panose="02010600030101010101" pitchFamily="2" charset="-122"/>
                <a:cs typeface="メイリオ" pitchFamily="50" charset="-128"/>
              </a:rPr>
              <a:t>1 劳动事故的发生</a:t>
            </a:r>
            <a:endParaRPr lang="en-US" altLang="ja-JP" sz="1600" b="1" dirty="0">
              <a:solidFill>
                <a:srgbClr val="C00000"/>
              </a:solidFill>
              <a:latin typeface="SimSun" panose="02010600030101010101" pitchFamily="2" charset="-122"/>
              <a:ea typeface="SimSun" panose="02010600030101010101" pitchFamily="2" charset="-122"/>
              <a:cs typeface="メイリオ" pitchFamily="50" charset="-128"/>
            </a:endParaRPr>
          </a:p>
        </p:txBody>
      </p:sp>
      <p:sp>
        <p:nvSpPr>
          <p:cNvPr id="7" name="正方形/長方形 40"/>
          <p:cNvSpPr>
            <a:spLocks noChangeArrowheads="1"/>
          </p:cNvSpPr>
          <p:nvPr/>
        </p:nvSpPr>
        <p:spPr bwMode="auto">
          <a:xfrm>
            <a:off x="251520" y="2948171"/>
            <a:ext cx="8640960" cy="338554"/>
          </a:xfrm>
          <a:prstGeom prst="rect">
            <a:avLst/>
          </a:prstGeom>
          <a:noFill/>
          <a:ln w="9525">
            <a:noFill/>
            <a:miter lim="800000"/>
            <a:headEnd/>
            <a:tailEnd/>
          </a:ln>
        </p:spPr>
        <p:txBody>
          <a:bodyPr wrap="square" rtlCol="0">
            <a:spAutoFit/>
          </a:bodyPr>
          <a:lstStyle/>
          <a:p>
            <a:pPr marL="92075" indent="-92075" algn="just" rtl="0">
              <a:spcBef>
                <a:spcPts val="600"/>
              </a:spcBef>
            </a:pPr>
            <a:r>
              <a:rPr lang="zh-hans" sz="1600" b="1">
                <a:solidFill>
                  <a:srgbClr val="C00000"/>
                </a:solidFill>
                <a:latin typeface="SimSun" panose="02010600030101010101" pitchFamily="2" charset="-122"/>
                <a:ea typeface="SimSun" panose="02010600030101010101" pitchFamily="2" charset="-122"/>
                <a:cs typeface="メイリオ" pitchFamily="50" charset="-128"/>
              </a:rPr>
              <a:t>2 原因</a:t>
            </a:r>
            <a:endParaRPr lang="en-US" altLang="ja-JP" sz="1600" b="1" dirty="0">
              <a:solidFill>
                <a:srgbClr val="C00000"/>
              </a:solidFill>
              <a:latin typeface="SimSun" panose="02010600030101010101" pitchFamily="2" charset="-122"/>
              <a:ea typeface="SimSun" panose="02010600030101010101" pitchFamily="2" charset="-122"/>
              <a:cs typeface="メイリオ" pitchFamily="50" charset="-128"/>
            </a:endParaRPr>
          </a:p>
        </p:txBody>
      </p:sp>
      <p:sp>
        <p:nvSpPr>
          <p:cNvPr id="8" name="正方形/長方形 7"/>
          <p:cNvSpPr/>
          <p:nvPr/>
        </p:nvSpPr>
        <p:spPr bwMode="auto">
          <a:xfrm>
            <a:off x="251520" y="4293096"/>
            <a:ext cx="2880320" cy="406494"/>
          </a:xfrm>
          <a:prstGeom prst="rect">
            <a:avLst/>
          </a:prstGeom>
        </p:spPr>
        <p:txBody>
          <a:bodyPr rtlCol="0">
            <a:noAutofit/>
          </a:bodyPr>
          <a:lstStyle/>
          <a:p>
            <a:pPr algn="just" rtl="0" fontAlgn="auto">
              <a:lnSpc>
                <a:spcPct val="125000"/>
              </a:lnSpc>
              <a:spcBef>
                <a:spcPts val="0"/>
              </a:spcBef>
              <a:spcAft>
                <a:spcPts val="0"/>
              </a:spcAft>
              <a:defRPr/>
            </a:pPr>
            <a:r>
              <a:rPr lang="zh-hans" sz="1600" b="1">
                <a:solidFill>
                  <a:srgbClr val="C00000"/>
                </a:solidFill>
                <a:latin typeface="SimSun" panose="02010600030101010101" pitchFamily="2" charset="-122"/>
                <a:ea typeface="SimSun" panose="02010600030101010101" pitchFamily="2" charset="-122"/>
                <a:cs typeface="メイリオ" panose="020B0604030504040204" pitchFamily="50" charset="-128"/>
              </a:rPr>
              <a:t>3 预防再次发生对策</a:t>
            </a:r>
            <a:endParaRPr lang="en-US" altLang="ja-JP" sz="1600" dirty="0">
              <a:latin typeface="SimSun" panose="02010600030101010101" pitchFamily="2" charset="-122"/>
              <a:ea typeface="SimSun" panose="02010600030101010101" pitchFamily="2" charset="-122"/>
              <a:cs typeface="メイリオ" panose="020B0604030504040204" pitchFamily="50" charset="-128"/>
            </a:endParaRPr>
          </a:p>
        </p:txBody>
      </p:sp>
      <p:sp>
        <p:nvSpPr>
          <p:cNvPr id="10" name="テキスト ボックス 9"/>
          <p:cNvSpPr txBox="1"/>
          <p:nvPr/>
        </p:nvSpPr>
        <p:spPr>
          <a:xfrm>
            <a:off x="424200" y="188640"/>
            <a:ext cx="8396272" cy="348208"/>
          </a:xfrm>
          <a:prstGeom prst="rect">
            <a:avLst/>
          </a:prstGeom>
          <a:noFill/>
          <a:ln w="19050">
            <a:solidFill>
              <a:schemeClr val="bg1">
                <a:lumMod val="75000"/>
              </a:schemeClr>
            </a:solidFill>
          </a:ln>
        </p:spPr>
        <p:txBody>
          <a:bodyPr rtlCol="0"/>
          <a:lstStyle/>
          <a:p>
            <a:pPr marL="92075" rtl="0">
              <a:defRPr/>
            </a:pPr>
            <a:r>
              <a:rPr lang="zh-hans" b="1">
                <a:solidFill>
                  <a:srgbClr val="0000CC"/>
                </a:solidFill>
                <a:latin typeface="SimSun" panose="02010600030101010101" pitchFamily="2" charset="-122"/>
                <a:ea typeface="SimSun" panose="02010600030101010101" pitchFamily="2" charset="-122"/>
                <a:cs typeface="メイリオ" panose="020B0604030504040204" pitchFamily="50" charset="-128"/>
              </a:rPr>
              <a:t>【事故案例3】 在工业废弃物处理厂工作时中暑死亡</a:t>
            </a:r>
            <a:endParaRPr lang="en-US" altLang="ja-JP" b="1"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p:txBody>
      </p:sp>
      <p:sp>
        <p:nvSpPr>
          <p:cNvPr id="5" name="正方形/長方形 4">
            <a:extLst>
              <a:ext uri="{FF2B5EF4-FFF2-40B4-BE49-F238E27FC236}">
                <a16:creationId xmlns:a16="http://schemas.microsoft.com/office/drawing/2014/main" id="{B9F31974-775C-4AC9-A9C7-888C6333B972}"/>
              </a:ext>
            </a:extLst>
          </p:cNvPr>
          <p:cNvSpPr/>
          <p:nvPr/>
        </p:nvSpPr>
        <p:spPr>
          <a:xfrm>
            <a:off x="424200" y="933395"/>
            <a:ext cx="4867880" cy="1477328"/>
          </a:xfrm>
          <a:prstGeom prst="rect">
            <a:avLst/>
          </a:prstGeom>
        </p:spPr>
        <p:txBody>
          <a:bodyPr wrap="square" rtlCol="0">
            <a:spAutoFit/>
          </a:bodyPr>
          <a:lstStyle/>
          <a:p>
            <a:pPr marL="361950" indent="-269875" algn="just" rtl="0">
              <a:spcBef>
                <a:spcPts val="400"/>
              </a:spcBef>
            </a:pPr>
            <a:r>
              <a:rPr lang="zh-hans" sz="1600">
                <a:latin typeface="SimSun" panose="02010600030101010101" pitchFamily="2" charset="-122"/>
                <a:ea typeface="SimSun" panose="02010600030101010101" pitchFamily="2" charset="-122"/>
                <a:cs typeface="メイリオ" pitchFamily="50" charset="-128"/>
              </a:rPr>
              <a:t>① 早上8点左右开始分拣建筑垃圾工作。</a:t>
            </a:r>
            <a:endParaRPr lang="en-US" altLang="ja-JP" sz="1600" dirty="0">
              <a:latin typeface="SimSun" panose="02010600030101010101" pitchFamily="2" charset="-122"/>
              <a:ea typeface="SimSun" panose="02010600030101010101" pitchFamily="2" charset="-122"/>
              <a:cs typeface="メイリオ" pitchFamily="50" charset="-128"/>
            </a:endParaRPr>
          </a:p>
          <a:p>
            <a:pPr marL="361950" indent="-269875" algn="just" rtl="0">
              <a:spcBef>
                <a:spcPts val="400"/>
              </a:spcBef>
            </a:pPr>
            <a:r>
              <a:rPr lang="zh-hans" sz="1600">
                <a:latin typeface="SimSun" panose="02010600030101010101" pitchFamily="2" charset="-122"/>
                <a:ea typeface="SimSun" panose="02010600030101010101" pitchFamily="2" charset="-122"/>
                <a:cs typeface="メイリオ" pitchFamily="50" charset="-128"/>
              </a:rPr>
              <a:t>② 中午开始在处理厂的金属空桶中吃饭。</a:t>
            </a:r>
          </a:p>
          <a:p>
            <a:pPr marL="361950" indent="-269875" algn="just" rtl="0">
              <a:spcBef>
                <a:spcPts val="400"/>
              </a:spcBef>
            </a:pPr>
            <a:r>
              <a:rPr lang="zh-hans" sz="1600">
                <a:latin typeface="SimSun" panose="02010600030101010101" pitchFamily="2" charset="-122"/>
                <a:ea typeface="SimSun" panose="02010600030101010101" pitchFamily="2" charset="-122"/>
                <a:cs typeface="メイリオ" pitchFamily="50" charset="-128"/>
              </a:rPr>
              <a:t>③ 下午3点过后，走路不稳摔倒。</a:t>
            </a:r>
          </a:p>
          <a:p>
            <a:pPr marL="361950" indent="-269875" algn="just" rtl="0">
              <a:spcBef>
                <a:spcPts val="400"/>
              </a:spcBef>
            </a:pPr>
            <a:r>
              <a:rPr lang="zh-hans" sz="1600">
                <a:latin typeface="SimSun" panose="02010600030101010101" pitchFamily="2" charset="-122"/>
                <a:ea typeface="SimSun" panose="02010600030101010101" pitchFamily="2" charset="-122"/>
                <a:cs typeface="メイリオ" pitchFamily="50" charset="-128"/>
              </a:rPr>
              <a:t>④ 说“身体不舒服”并走向办公室，但蹲下后不动了。</a:t>
            </a:r>
          </a:p>
        </p:txBody>
      </p:sp>
      <p:sp>
        <p:nvSpPr>
          <p:cNvPr id="12" name="正方形/長方形 11">
            <a:extLst>
              <a:ext uri="{FF2B5EF4-FFF2-40B4-BE49-F238E27FC236}">
                <a16:creationId xmlns:a16="http://schemas.microsoft.com/office/drawing/2014/main" id="{D2A90EDF-CE58-45F9-A20E-032D1DF2CC2C}"/>
              </a:ext>
            </a:extLst>
          </p:cNvPr>
          <p:cNvSpPr/>
          <p:nvPr/>
        </p:nvSpPr>
        <p:spPr>
          <a:xfrm>
            <a:off x="424200" y="2348880"/>
            <a:ext cx="8352928" cy="636072"/>
          </a:xfrm>
          <a:prstGeom prst="rect">
            <a:avLst/>
          </a:prstGeom>
        </p:spPr>
        <p:txBody>
          <a:bodyPr wrap="square" rtlCol="0">
            <a:spAutoFit/>
          </a:bodyPr>
          <a:lstStyle/>
          <a:p>
            <a:pPr marL="361950" indent="-269875" algn="just" rtl="0">
              <a:spcBef>
                <a:spcPts val="600"/>
              </a:spcBef>
            </a:pPr>
            <a:r>
              <a:rPr lang="zh-hans" sz="1600">
                <a:latin typeface="SimSun" panose="02010600030101010101" pitchFamily="2" charset="-122"/>
                <a:ea typeface="SimSun" panose="02010600030101010101" pitchFamily="2" charset="-122"/>
                <a:cs typeface="メイリオ" pitchFamily="50" charset="-128"/>
              </a:rPr>
              <a:t>⑤ 同事上前呼叫，但没有应答。给了他喝的，但也没有喝。</a:t>
            </a:r>
          </a:p>
          <a:p>
            <a:pPr marL="361950" indent="-269875" algn="just" rtl="0">
              <a:spcBef>
                <a:spcPts val="400"/>
              </a:spcBef>
            </a:pPr>
            <a:r>
              <a:rPr lang="zh-hans" sz="1600">
                <a:latin typeface="SimSun" panose="02010600030101010101" pitchFamily="2" charset="-122"/>
                <a:ea typeface="SimSun" panose="02010600030101010101" pitchFamily="2" charset="-122"/>
                <a:cs typeface="メイリオ" pitchFamily="50" charset="-128"/>
              </a:rPr>
              <a:t>⑥ 打开车上的冷气让他睡下，但没有恢复就把他送去了医院。晚上11点因中暑死亡。</a:t>
            </a:r>
          </a:p>
        </p:txBody>
      </p:sp>
      <p:sp>
        <p:nvSpPr>
          <p:cNvPr id="13" name="正方形/長方形 40">
            <a:extLst>
              <a:ext uri="{FF2B5EF4-FFF2-40B4-BE49-F238E27FC236}">
                <a16:creationId xmlns:a16="http://schemas.microsoft.com/office/drawing/2014/main" id="{62B61538-E142-42D5-8982-D20538BE1BDF}"/>
              </a:ext>
            </a:extLst>
          </p:cNvPr>
          <p:cNvSpPr>
            <a:spLocks noChangeArrowheads="1"/>
          </p:cNvSpPr>
          <p:nvPr/>
        </p:nvSpPr>
        <p:spPr bwMode="auto">
          <a:xfrm>
            <a:off x="395536" y="3236203"/>
            <a:ext cx="8496944" cy="984885"/>
          </a:xfrm>
          <a:prstGeom prst="rect">
            <a:avLst/>
          </a:prstGeom>
          <a:noFill/>
          <a:ln w="12700">
            <a:solidFill>
              <a:schemeClr val="tx1">
                <a:lumMod val="50000"/>
                <a:lumOff val="50000"/>
              </a:schemeClr>
            </a:solidFill>
            <a:miter lim="800000"/>
            <a:headEnd/>
            <a:tailEnd/>
          </a:ln>
        </p:spPr>
        <p:txBody>
          <a:bodyPr wrap="square" rtlCol="0">
            <a:spAutoFit/>
          </a:bodyPr>
          <a:lstStyle/>
          <a:p>
            <a:pPr marL="92075" algn="just" rtl="0">
              <a:spcBef>
                <a:spcPts val="600"/>
              </a:spcBef>
            </a:pPr>
            <a:r>
              <a:rPr lang="zh-hans" sz="1600" dirty="0">
                <a:latin typeface="SimSun" panose="02010600030101010101" pitchFamily="2" charset="-122"/>
                <a:ea typeface="SimSun" panose="02010600030101010101" pitchFamily="2" charset="-122"/>
                <a:cs typeface="メイリオ" pitchFamily="50" charset="-128"/>
              </a:rPr>
              <a:t>① 在高温下长时间工作。在没有摄入适当的水分和盐分的情况下进行工作。</a:t>
            </a:r>
            <a:endParaRPr lang="en-US" altLang="ja-JP" sz="1600" dirty="0">
              <a:latin typeface="SimSun" panose="02010600030101010101" pitchFamily="2" charset="-122"/>
              <a:ea typeface="SimSun" panose="02010600030101010101" pitchFamily="2" charset="-122"/>
              <a:cs typeface="メイリオ" pitchFamily="50" charset="-128"/>
            </a:endParaRPr>
          </a:p>
          <a:p>
            <a:pPr marL="92075" algn="just" rtl="0">
              <a:spcBef>
                <a:spcPts val="500"/>
              </a:spcBef>
            </a:pPr>
            <a:r>
              <a:rPr lang="zh-hans" sz="1600" dirty="0">
                <a:latin typeface="SimSun" panose="02010600030101010101" pitchFamily="2" charset="-122"/>
                <a:ea typeface="SimSun" panose="02010600030101010101" pitchFamily="2" charset="-122"/>
                <a:cs typeface="メイリオ" pitchFamily="50" charset="-128"/>
              </a:rPr>
              <a:t>② 在直射阳光下穿着不适合的服装，如穿戴的头盔内包着毛巾等。</a:t>
            </a:r>
          </a:p>
          <a:p>
            <a:pPr marL="92075" algn="just" rtl="0">
              <a:spcBef>
                <a:spcPts val="500"/>
              </a:spcBef>
            </a:pPr>
            <a:r>
              <a:rPr lang="zh-hans" sz="1600" dirty="0">
                <a:latin typeface="SimSun" panose="02010600030101010101" pitchFamily="2" charset="-122"/>
                <a:ea typeface="SimSun" panose="02010600030101010101" pitchFamily="2" charset="-122"/>
                <a:cs typeface="メイリオ" pitchFamily="50" charset="-128"/>
              </a:rPr>
              <a:t>③ 身体状况不佳（也没有确认工作当天的身体状况）　</a:t>
            </a:r>
          </a:p>
        </p:txBody>
      </p:sp>
      <p:sp>
        <p:nvSpPr>
          <p:cNvPr id="14" name="正方形/長方形 13">
            <a:extLst>
              <a:ext uri="{FF2B5EF4-FFF2-40B4-BE49-F238E27FC236}">
                <a16:creationId xmlns:a16="http://schemas.microsoft.com/office/drawing/2014/main" id="{21C7F396-B9B7-4C94-8E85-89896948770D}"/>
              </a:ext>
            </a:extLst>
          </p:cNvPr>
          <p:cNvSpPr/>
          <p:nvPr/>
        </p:nvSpPr>
        <p:spPr>
          <a:xfrm>
            <a:off x="424200" y="959243"/>
            <a:ext cx="8468280" cy="1969036"/>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SimSun" panose="02010600030101010101" pitchFamily="2" charset="-122"/>
              <a:ea typeface="SimSun" panose="02010600030101010101" pitchFamily="2" charset="-122"/>
            </a:endParaRPr>
          </a:p>
        </p:txBody>
      </p:sp>
      <p:pic>
        <p:nvPicPr>
          <p:cNvPr id="3" name="図 2">
            <a:extLst>
              <a:ext uri="{FF2B5EF4-FFF2-40B4-BE49-F238E27FC236}">
                <a16:creationId xmlns:a16="http://schemas.microsoft.com/office/drawing/2014/main" id="{F2F1CEA9-221D-4FBB-BB68-A82B0CF4A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476672"/>
            <a:ext cx="3705225" cy="1952625"/>
          </a:xfrm>
          <a:prstGeom prst="rect">
            <a:avLst/>
          </a:prstGeom>
        </p:spPr>
      </p:pic>
      <p:sp>
        <p:nvSpPr>
          <p:cNvPr id="15" name="正方形/長方形 14">
            <a:extLst>
              <a:ext uri="{FF2B5EF4-FFF2-40B4-BE49-F238E27FC236}">
                <a16:creationId xmlns:a16="http://schemas.microsoft.com/office/drawing/2014/main" id="{09B69F60-5E06-42F4-899E-B89B1CB8505F}"/>
              </a:ext>
            </a:extLst>
          </p:cNvPr>
          <p:cNvSpPr/>
          <p:nvPr/>
        </p:nvSpPr>
        <p:spPr bwMode="auto">
          <a:xfrm>
            <a:off x="395535" y="4653136"/>
            <a:ext cx="8496943" cy="1872208"/>
          </a:xfrm>
          <a:prstGeom prst="rect">
            <a:avLst/>
          </a:prstGeom>
          <a:ln w="12700">
            <a:solidFill>
              <a:schemeClr val="tx1">
                <a:lumMod val="50000"/>
                <a:lumOff val="50000"/>
              </a:schemeClr>
            </a:solidFill>
          </a:ln>
        </p:spPr>
        <p:txBody>
          <a:bodyPr rtlCol="0">
            <a:noAutofit/>
          </a:bodyPr>
          <a:lstStyle/>
          <a:p>
            <a:pPr marL="358775" indent="-266700" algn="just" rtl="0" fontAlgn="auto">
              <a:spcBef>
                <a:spcPts val="600"/>
              </a:spcBef>
              <a:spcAft>
                <a:spcPts val="0"/>
              </a:spcAft>
              <a:defRPr/>
            </a:pPr>
            <a:r>
              <a:rPr lang="zh-hans" sz="1600" dirty="0">
                <a:latin typeface="SimSun" panose="02010600030101010101" pitchFamily="2" charset="-122"/>
                <a:ea typeface="SimSun" panose="02010600030101010101" pitchFamily="2" charset="-122"/>
                <a:cs typeface="メイリオ" panose="020B0604030504040204" pitchFamily="50" charset="-128"/>
              </a:rPr>
              <a:t>① 提前进行有关中暑症状等的教育。</a:t>
            </a:r>
          </a:p>
          <a:p>
            <a:pPr marL="358775" indent="-266700" algn="just" rtl="0" fontAlgn="auto">
              <a:spcBef>
                <a:spcPts val="500"/>
              </a:spcBef>
              <a:spcAft>
                <a:spcPts val="0"/>
              </a:spcAft>
              <a:defRPr/>
            </a:pPr>
            <a:r>
              <a:rPr lang="zh-hans" sz="1600" dirty="0">
                <a:latin typeface="SimSun" panose="02010600030101010101" pitchFamily="2" charset="-122"/>
                <a:ea typeface="SimSun" panose="02010600030101010101" pitchFamily="2" charset="-122"/>
                <a:cs typeface="メイリオ" panose="020B0604030504040204" pitchFamily="50" charset="-128"/>
              </a:rPr>
              <a:t>② 在工作开始前，就要经常补充水分和盐分。</a:t>
            </a:r>
          </a:p>
          <a:p>
            <a:pPr marL="358775" indent="-266700" algn="just" rtl="0" fontAlgn="auto">
              <a:spcBef>
                <a:spcPts val="500"/>
              </a:spcBef>
              <a:spcAft>
                <a:spcPts val="0"/>
              </a:spcAft>
              <a:defRPr/>
            </a:pPr>
            <a:r>
              <a:rPr lang="zh-hans" sz="1600" dirty="0">
                <a:latin typeface="SimSun" panose="02010600030101010101" pitchFamily="2" charset="-122"/>
                <a:ea typeface="SimSun" panose="02010600030101010101" pitchFamily="2" charset="-122"/>
                <a:cs typeface="メイリオ" panose="020B0604030504040204" pitchFamily="50" charset="-128"/>
              </a:rPr>
              <a:t>③ 注意着装，如穿着棉质工作服和宽边帽等。</a:t>
            </a:r>
          </a:p>
          <a:p>
            <a:pPr marL="358775" indent="-266700" algn="just" rtl="0" fontAlgn="auto">
              <a:spcBef>
                <a:spcPts val="500"/>
              </a:spcBef>
              <a:spcAft>
                <a:spcPts val="0"/>
              </a:spcAft>
              <a:defRPr/>
            </a:pPr>
            <a:r>
              <a:rPr lang="zh-hans" sz="1600" dirty="0">
                <a:latin typeface="SimSun" panose="02010600030101010101" pitchFamily="2" charset="-122"/>
                <a:ea typeface="SimSun" panose="02010600030101010101" pitchFamily="2" charset="-122"/>
                <a:cs typeface="メイリオ" panose="020B0604030504040204" pitchFamily="50" charset="-128"/>
              </a:rPr>
              <a:t>④ 确保有荫凉等的休息场所，稍作休息等。配置冰箱、淋浴等。</a:t>
            </a:r>
          </a:p>
          <a:p>
            <a:pPr marL="358775" indent="-266700" algn="just" rtl="0" fontAlgn="auto">
              <a:spcBef>
                <a:spcPts val="500"/>
              </a:spcBef>
              <a:spcAft>
                <a:spcPts val="0"/>
              </a:spcAft>
              <a:defRPr/>
            </a:pPr>
            <a:r>
              <a:rPr lang="zh-hans" sz="1600" dirty="0">
                <a:latin typeface="SimSun" panose="02010600030101010101" pitchFamily="2" charset="-122"/>
                <a:ea typeface="SimSun" panose="02010600030101010101" pitchFamily="2" charset="-122"/>
                <a:cs typeface="メイリオ" panose="020B0604030504040204" pitchFamily="50" charset="-128"/>
              </a:rPr>
              <a:t>⑤ 适当地采取急救措施。</a:t>
            </a:r>
          </a:p>
          <a:p>
            <a:pPr marL="358775" indent="-266700" algn="just" rtl="0" fontAlgn="auto">
              <a:spcBef>
                <a:spcPts val="500"/>
              </a:spcBef>
              <a:spcAft>
                <a:spcPts val="0"/>
              </a:spcAft>
              <a:defRPr/>
            </a:pPr>
            <a:r>
              <a:rPr lang="zh-hans" sz="1600" dirty="0">
                <a:latin typeface="SimSun" panose="02010600030101010101" pitchFamily="2" charset="-122"/>
                <a:ea typeface="SimSun" panose="02010600030101010101" pitchFamily="2" charset="-122"/>
                <a:cs typeface="メイリオ" panose="020B0604030504040204" pitchFamily="50" charset="-128"/>
              </a:rPr>
              <a:t>⑥ 平时就要进行适当的健康管理。</a:t>
            </a:r>
            <a:endParaRPr lang="en-US" altLang="ja-JP" sz="1600" dirty="0">
              <a:latin typeface="SimSun" panose="02010600030101010101" pitchFamily="2" charset="-122"/>
              <a:ea typeface="SimSun" panose="02010600030101010101" pitchFamily="2" charset="-122"/>
              <a:cs typeface="メイリオ" panose="020B0604030504040204"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635896" y="6376243"/>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6</a:t>
            </a:fld>
            <a:endParaRPr kumimoji="1" lang="ja-JP" altLang="en-US" dirty="0">
              <a:latin typeface="SimSun" panose="02010600030101010101" pitchFamily="2" charset="-122"/>
              <a:ea typeface="SimSun" panose="02010600030101010101" pitchFamily="2" charset="-122"/>
            </a:endParaRPr>
          </a:p>
        </p:txBody>
      </p:sp>
      <p:sp>
        <p:nvSpPr>
          <p:cNvPr id="9" name="テキスト ボックス 8"/>
          <p:cNvSpPr txBox="1"/>
          <p:nvPr/>
        </p:nvSpPr>
        <p:spPr bwMode="auto">
          <a:xfrm>
            <a:off x="424200" y="986257"/>
            <a:ext cx="3211696" cy="2624707"/>
          </a:xfrm>
          <a:prstGeom prst="rect">
            <a:avLst/>
          </a:prstGeom>
          <a:noFill/>
          <a:ln w="19050">
            <a:solidFill>
              <a:srgbClr val="FF0000"/>
            </a:solidFill>
          </a:ln>
        </p:spPr>
        <p:txBody>
          <a:bodyPr tIns="108000" rtlCol="0"/>
          <a:lstStyle/>
          <a:p>
            <a:pPr marL="182563" indent="-182563" rtl="0" fontAlgn="auto">
              <a:lnSpc>
                <a:spcPct val="125000"/>
              </a:lnSpc>
              <a:spcBef>
                <a:spcPts val="600"/>
              </a:spcBef>
              <a:spcAft>
                <a:spcPts val="0"/>
              </a:spcAft>
              <a:defRPr/>
            </a:pPr>
            <a:r>
              <a:rPr lang="zh-hans" sz="1600" b="1">
                <a:latin typeface="SimSun" panose="02010600030101010101" pitchFamily="2" charset="-122"/>
                <a:ea typeface="SimSun" panose="02010600030101010101" pitchFamily="2" charset="-122"/>
                <a:cs typeface="メイリオ" panose="020B0604030504040204" pitchFamily="50" charset="-128"/>
              </a:rPr>
              <a:t>1 死伤事故有增加倾向！</a:t>
            </a:r>
            <a:endParaRPr lang="en-US" altLang="ja-JP" sz="1600" b="1" dirty="0">
              <a:latin typeface="SimSun" panose="02010600030101010101" pitchFamily="2" charset="-122"/>
              <a:ea typeface="SimSun" panose="02010600030101010101" pitchFamily="2" charset="-122"/>
              <a:cs typeface="メイリオ" panose="020B0604030504040204" pitchFamily="50" charset="-128"/>
            </a:endParaRPr>
          </a:p>
          <a:p>
            <a:pPr marL="182563" indent="-182563" rtl="0" fontAlgn="auto">
              <a:lnSpc>
                <a:spcPct val="125000"/>
              </a:lnSpc>
              <a:spcBef>
                <a:spcPts val="600"/>
              </a:spcBef>
              <a:spcAft>
                <a:spcPts val="0"/>
              </a:spcAft>
              <a:defRPr/>
            </a:pPr>
            <a:r>
              <a:rPr lang="zh-hans" sz="1600" b="1">
                <a:latin typeface="SimSun" panose="02010600030101010101" pitchFamily="2" charset="-122"/>
                <a:ea typeface="SimSun" panose="02010600030101010101" pitchFamily="2" charset="-122"/>
                <a:cs typeface="メイリオ" panose="020B0604030504040204" pitchFamily="50" charset="-128"/>
              </a:rPr>
              <a:t>　　死亡事故略有下降倾向</a:t>
            </a:r>
            <a:endParaRPr lang="en-US" altLang="ja-JP" sz="1600" b="1" dirty="0">
              <a:latin typeface="SimSun" panose="02010600030101010101" pitchFamily="2" charset="-122"/>
              <a:ea typeface="SimSun" panose="02010600030101010101" pitchFamily="2" charset="-122"/>
              <a:cs typeface="メイリオ" panose="020B0604030504040204" pitchFamily="50" charset="-128"/>
            </a:endParaRPr>
          </a:p>
          <a:p>
            <a:pPr marL="180975" indent="-180975" rtl="0" fontAlgn="auto">
              <a:lnSpc>
                <a:spcPct val="125000"/>
              </a:lnSpc>
              <a:spcBef>
                <a:spcPts val="600"/>
              </a:spcBef>
              <a:spcAft>
                <a:spcPts val="0"/>
              </a:spcAft>
              <a:defRPr/>
            </a:pPr>
            <a:r>
              <a:rPr lang="zh-hans" sz="1600" b="1">
                <a:latin typeface="SimSun" panose="02010600030101010101" pitchFamily="2" charset="-122"/>
                <a:ea typeface="SimSun" panose="02010600030101010101" pitchFamily="2" charset="-122"/>
                <a:cs typeface="メイリオ" panose="020B0604030504040204" pitchFamily="50" charset="-128"/>
              </a:rPr>
              <a:t>2 死亡事故的50%属于“被夹入/被卷入”！其次是“被猛撞”、“交通事故”</a:t>
            </a:r>
            <a:endParaRPr lang="en-US" altLang="ja-JP" sz="1600" b="1" dirty="0">
              <a:latin typeface="SimSun" panose="02010600030101010101" pitchFamily="2" charset="-122"/>
              <a:ea typeface="SimSun" panose="02010600030101010101" pitchFamily="2" charset="-122"/>
              <a:cs typeface="メイリオ" panose="020B0604030504040204" pitchFamily="50" charset="-128"/>
            </a:endParaRPr>
          </a:p>
          <a:p>
            <a:pPr marL="182563" indent="-182563" rtl="0" fontAlgn="auto">
              <a:spcBef>
                <a:spcPts val="600"/>
              </a:spcBef>
              <a:spcAft>
                <a:spcPts val="0"/>
              </a:spcAft>
              <a:defRPr/>
            </a:pPr>
            <a:r>
              <a:rPr lang="zh-hans" sz="1600" b="1">
                <a:latin typeface="SimSun" panose="02010600030101010101" pitchFamily="2" charset="-122"/>
                <a:ea typeface="SimSun" panose="02010600030101010101" pitchFamily="2" charset="-122"/>
                <a:cs typeface="メイリオ" panose="020B0604030504040204" pitchFamily="50" charset="-128"/>
              </a:rPr>
              <a:t>3 死伤事故中“坠落/跌落”和“被夹入/被卷入”各占21%</a:t>
            </a:r>
            <a:endParaRPr lang="en-US" altLang="ja-JP" sz="1600" b="1" dirty="0">
              <a:latin typeface="SimSun" panose="02010600030101010101" pitchFamily="2" charset="-122"/>
              <a:ea typeface="SimSun" panose="02010600030101010101" pitchFamily="2" charset="-122"/>
              <a:cs typeface="メイリオ" panose="020B0604030504040204" pitchFamily="50" charset="-128"/>
            </a:endParaRPr>
          </a:p>
        </p:txBody>
      </p:sp>
      <p:sp>
        <p:nvSpPr>
          <p:cNvPr id="13" name="テキスト ボックス 12"/>
          <p:cNvSpPr txBox="1"/>
          <p:nvPr/>
        </p:nvSpPr>
        <p:spPr>
          <a:xfrm>
            <a:off x="424200" y="116632"/>
            <a:ext cx="8396272" cy="348208"/>
          </a:xfrm>
          <a:prstGeom prst="rect">
            <a:avLst/>
          </a:prstGeom>
          <a:noFill/>
          <a:ln w="19050">
            <a:solidFill>
              <a:schemeClr val="bg1">
                <a:lumMod val="75000"/>
              </a:schemeClr>
            </a:solidFill>
          </a:ln>
        </p:spPr>
        <p:txBody>
          <a:bodyPr rtlCol="0"/>
          <a:lstStyle/>
          <a:p>
            <a:pPr marL="92075" rtl="0">
              <a:defRPr/>
            </a:pPr>
            <a:r>
              <a:rPr lang="zh-hans">
                <a:solidFill>
                  <a:srgbClr val="C00000"/>
                </a:solidFill>
                <a:latin typeface="SimSun" panose="02010600030101010101" pitchFamily="2" charset="-122"/>
                <a:ea typeface="SimSun" panose="02010600030101010101" pitchFamily="2" charset="-122"/>
                <a:cs typeface="メイリオ" panose="020B0604030504040204" pitchFamily="50" charset="-128"/>
              </a:rPr>
              <a:t>【工业废弃行业的劳动事故的特征】</a:t>
            </a:r>
            <a:endParaRPr lang="en-US" altLang="ja-JP" b="1"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p:txBody>
      </p:sp>
      <p:graphicFrame>
        <p:nvGraphicFramePr>
          <p:cNvPr id="18" name="グラフ 17"/>
          <p:cNvGraphicFramePr>
            <a:graphicFrameLocks/>
          </p:cNvGraphicFramePr>
          <p:nvPr>
            <p:extLst>
              <p:ext uri="{D42A27DB-BD31-4B8C-83A1-F6EECF244321}">
                <p14:modId xmlns:p14="http://schemas.microsoft.com/office/powerpoint/2010/main" val="1854872882"/>
              </p:ext>
            </p:extLst>
          </p:nvPr>
        </p:nvGraphicFramePr>
        <p:xfrm>
          <a:off x="3616739" y="620689"/>
          <a:ext cx="5203733" cy="2990276"/>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グループ化 2"/>
          <p:cNvGrpSpPr/>
          <p:nvPr/>
        </p:nvGrpSpPr>
        <p:grpSpPr>
          <a:xfrm>
            <a:off x="1259632" y="3717352"/>
            <a:ext cx="2880000" cy="2880000"/>
            <a:chOff x="1259632" y="3717352"/>
            <a:chExt cx="2880000" cy="2880000"/>
          </a:xfrm>
        </p:grpSpPr>
        <p:graphicFrame>
          <p:nvGraphicFramePr>
            <p:cNvPr id="8" name="グラフ 7"/>
            <p:cNvGraphicFramePr>
              <a:graphicFrameLocks/>
            </p:cNvGraphicFramePr>
            <p:nvPr/>
          </p:nvGraphicFramePr>
          <p:xfrm>
            <a:off x="1259632" y="3717352"/>
            <a:ext cx="2880000"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2123728" y="4926520"/>
              <a:ext cx="1080280" cy="461665"/>
            </a:xfrm>
            <a:prstGeom prst="rect">
              <a:avLst/>
            </a:prstGeom>
            <a:noFill/>
          </p:spPr>
          <p:txBody>
            <a:bodyPr wrap="square" rtlCol="0">
              <a:spAutoFit/>
            </a:bodyPr>
            <a:lstStyle/>
            <a:p>
              <a:pPr algn="ctr" rtl="0"/>
              <a:r>
                <a:rPr lang="zh-hans" sz="1200" dirty="0">
                  <a:latin typeface="SimSun" panose="02010600030101010101" pitchFamily="2" charset="-122"/>
                  <a:ea typeface="SimSun" panose="02010600030101010101" pitchFamily="2" charset="-122"/>
                </a:rPr>
                <a:t>2017年 死亡</a:t>
              </a:r>
              <a:endParaRPr kumimoji="1" lang="en-US" altLang="ja-JP" sz="1200" dirty="0">
                <a:latin typeface="SimSun" panose="02010600030101010101" pitchFamily="2" charset="-122"/>
                <a:ea typeface="SimSun" panose="02010600030101010101" pitchFamily="2" charset="-122"/>
              </a:endParaRPr>
            </a:p>
            <a:p>
              <a:pPr algn="ctr" rtl="0"/>
              <a:r>
                <a:rPr lang="zh-hans" sz="1200" dirty="0">
                  <a:latin typeface="SimSun" panose="02010600030101010101" pitchFamily="2" charset="-122"/>
                  <a:ea typeface="SimSun" panose="02010600030101010101" pitchFamily="2" charset="-122"/>
                </a:rPr>
                <a:t>18人</a:t>
              </a:r>
              <a:endParaRPr kumimoji="1" lang="ja-JP" altLang="en-US" sz="1200" dirty="0">
                <a:latin typeface="SimSun" panose="02010600030101010101" pitchFamily="2" charset="-122"/>
                <a:ea typeface="SimSun" panose="02010600030101010101" pitchFamily="2" charset="-122"/>
              </a:endParaRPr>
            </a:p>
          </p:txBody>
        </p:sp>
      </p:grpSp>
      <p:grpSp>
        <p:nvGrpSpPr>
          <p:cNvPr id="5" name="グループ化 4"/>
          <p:cNvGrpSpPr/>
          <p:nvPr/>
        </p:nvGrpSpPr>
        <p:grpSpPr>
          <a:xfrm>
            <a:off x="5265760" y="3726822"/>
            <a:ext cx="2880000" cy="2880000"/>
            <a:chOff x="5265760" y="3726822"/>
            <a:chExt cx="2880000" cy="2880000"/>
          </a:xfrm>
        </p:grpSpPr>
        <p:graphicFrame>
          <p:nvGraphicFramePr>
            <p:cNvPr id="10" name="グラフ 9"/>
            <p:cNvGraphicFramePr>
              <a:graphicFrameLocks/>
            </p:cNvGraphicFramePr>
            <p:nvPr>
              <p:extLst>
                <p:ext uri="{D42A27DB-BD31-4B8C-83A1-F6EECF244321}">
                  <p14:modId xmlns:p14="http://schemas.microsoft.com/office/powerpoint/2010/main" val="2672172934"/>
                </p:ext>
              </p:extLst>
            </p:nvPr>
          </p:nvGraphicFramePr>
          <p:xfrm>
            <a:off x="5265760" y="3726822"/>
            <a:ext cx="2880000"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19" name="テキスト ボックス 18"/>
            <p:cNvSpPr txBox="1"/>
            <p:nvPr/>
          </p:nvSpPr>
          <p:spPr>
            <a:xfrm>
              <a:off x="6182656" y="4935990"/>
              <a:ext cx="1125648" cy="461665"/>
            </a:xfrm>
            <a:prstGeom prst="rect">
              <a:avLst/>
            </a:prstGeom>
            <a:noFill/>
          </p:spPr>
          <p:txBody>
            <a:bodyPr wrap="square" rtlCol="0">
              <a:spAutoFit/>
            </a:bodyPr>
            <a:lstStyle/>
            <a:p>
              <a:pPr algn="ctr" rtl="0"/>
              <a:r>
                <a:rPr lang="zh-hans" sz="1200" dirty="0">
                  <a:latin typeface="SimSun" panose="02010600030101010101" pitchFamily="2" charset="-122"/>
                  <a:ea typeface="SimSun" panose="02010600030101010101" pitchFamily="2" charset="-122"/>
                </a:rPr>
                <a:t>2017年 死伤</a:t>
              </a:r>
              <a:endParaRPr kumimoji="1" lang="en-US" altLang="ja-JP" sz="1200" dirty="0">
                <a:latin typeface="SimSun" panose="02010600030101010101" pitchFamily="2" charset="-122"/>
                <a:ea typeface="SimSun" panose="02010600030101010101" pitchFamily="2" charset="-122"/>
              </a:endParaRPr>
            </a:p>
            <a:p>
              <a:pPr algn="ctr" rtl="0"/>
              <a:r>
                <a:rPr lang="zh-hans" sz="1200" dirty="0">
                  <a:latin typeface="SimSun" panose="02010600030101010101" pitchFamily="2" charset="-122"/>
                  <a:ea typeface="SimSun" panose="02010600030101010101" pitchFamily="2" charset="-122"/>
                </a:rPr>
                <a:t>1,383人</a:t>
              </a:r>
              <a:endParaRPr kumimoji="1" lang="ja-JP" altLang="en-US" sz="1200" dirty="0">
                <a:latin typeface="SimSun" panose="02010600030101010101" pitchFamily="2" charset="-122"/>
                <a:ea typeface="SimSun" panose="02010600030101010101" pitchFamily="2" charset="-122"/>
              </a:endParaRPr>
            </a:p>
          </p:txBody>
        </p:sp>
      </p:grpSp>
    </p:spTree>
    <p:extLst>
      <p:ext uri="{BB962C8B-B14F-4D97-AF65-F5344CB8AC3E}">
        <p14:creationId xmlns:p14="http://schemas.microsoft.com/office/powerpoint/2010/main" val="102846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707904" y="6453336"/>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7</a:t>
            </a:fld>
            <a:endParaRPr kumimoji="1" lang="ja-JP" altLang="en-US">
              <a:latin typeface="SimSun" panose="02010600030101010101" pitchFamily="2" charset="-122"/>
              <a:ea typeface="SimSun" panose="02010600030101010101" pitchFamily="2" charset="-122"/>
            </a:endParaRPr>
          </a:p>
        </p:txBody>
      </p:sp>
      <p:sp>
        <p:nvSpPr>
          <p:cNvPr id="8" name="Rectangle 10">
            <a:extLst>
              <a:ext uri="{FF2B5EF4-FFF2-40B4-BE49-F238E27FC236}">
                <a16:creationId xmlns:a16="http://schemas.microsoft.com/office/drawing/2014/main" id="{3EE2A2AC-EA62-42A0-8C41-24135181C0BB}"/>
              </a:ext>
            </a:extLst>
          </p:cNvPr>
          <p:cNvSpPr>
            <a:spLocks noChangeArrowheads="1"/>
          </p:cNvSpPr>
          <p:nvPr/>
        </p:nvSpPr>
        <p:spPr bwMode="auto">
          <a:xfrm>
            <a:off x="395536" y="116632"/>
            <a:ext cx="7272808" cy="408623"/>
          </a:xfrm>
          <a:prstGeom prst="roundRect">
            <a:avLst/>
          </a:prstGeom>
          <a:solidFill>
            <a:srgbClr val="C00000"/>
          </a:solidFill>
          <a:ln w="9525">
            <a:noFill/>
            <a:miter lim="800000"/>
            <a:headEnd/>
            <a:tailEnd/>
          </a:ln>
          <a:effectLst/>
        </p:spPr>
        <p:txBody>
          <a:bodyPr wrap="square" rtlCol="0" anchor="ctr">
            <a:spAutoFit/>
          </a:bodyPr>
          <a:lstStyle/>
          <a:p>
            <a:pPr rtl="0"/>
            <a:r>
              <a:rPr lang="zh-hans" b="1" dirty="0">
                <a:solidFill>
                  <a:schemeClr val="bg1"/>
                </a:solidFill>
                <a:latin typeface="SimSun" panose="02010600030101010101" pitchFamily="2" charset="-122"/>
                <a:ea typeface="SimSun" panose="02010600030101010101" pitchFamily="2" charset="-122"/>
                <a:cs typeface="Arial" charset="0"/>
              </a:rPr>
              <a:t>　工作经验年数较短的人员（未熟练劳动者）的劳动事故占4成以上</a:t>
            </a:r>
            <a:endParaRPr lang="ja-JP" altLang="en-US" b="1" dirty="0">
              <a:solidFill>
                <a:schemeClr val="bg1"/>
              </a:solidFill>
              <a:latin typeface="SimSun" panose="02010600030101010101" pitchFamily="2" charset="-122"/>
              <a:ea typeface="SimSun" panose="02010600030101010101" pitchFamily="2" charset="-122"/>
              <a:cs typeface="Arial" charset="0"/>
            </a:endParaRPr>
          </a:p>
        </p:txBody>
      </p:sp>
      <p:sp>
        <p:nvSpPr>
          <p:cNvPr id="16" name="線吹き出し 1 (枠付き) 2">
            <a:extLst>
              <a:ext uri="{FF2B5EF4-FFF2-40B4-BE49-F238E27FC236}">
                <a16:creationId xmlns:a16="http://schemas.microsoft.com/office/drawing/2014/main" id="{16EFF398-2F8A-463D-AFAB-7DED036D3947}"/>
              </a:ext>
            </a:extLst>
          </p:cNvPr>
          <p:cNvSpPr/>
          <p:nvPr/>
        </p:nvSpPr>
        <p:spPr>
          <a:xfrm>
            <a:off x="3480928" y="2204864"/>
            <a:ext cx="863021" cy="523811"/>
          </a:xfrm>
          <a:prstGeom prst="borderCallout1">
            <a:avLst>
              <a:gd name="adj1" fmla="val 18750"/>
              <a:gd name="adj2" fmla="val -8333"/>
              <a:gd name="adj3" fmla="val 110797"/>
              <a:gd name="adj4" fmla="val -24715"/>
            </a:avLst>
          </a:prstGeom>
          <a:noFill/>
          <a:ln w="12700" cmpd="sng">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pPr algn="ctr" rtl="0" fontAlgn="auto">
              <a:spcBef>
                <a:spcPts val="0"/>
              </a:spcBef>
              <a:spcAft>
                <a:spcPts val="0"/>
              </a:spcAft>
              <a:defRPr/>
            </a:pPr>
            <a:r>
              <a:rPr lang="zh-hans" sz="1400" dirty="0">
                <a:solidFill>
                  <a:schemeClr val="tx1"/>
                </a:solidFill>
                <a:latin typeface="SimSun" panose="02010600030101010101" pitchFamily="2" charset="-122"/>
                <a:ea typeface="SimSun" panose="02010600030101010101" pitchFamily="2" charset="-122"/>
                <a:cs typeface="メイリオ" panose="020B0604030504040204" pitchFamily="50" charset="-128"/>
              </a:rPr>
              <a:t>1年以下</a:t>
            </a:r>
            <a:endParaRPr lang="en-US" altLang="ja-JP" sz="1400" dirty="0">
              <a:solidFill>
                <a:schemeClr val="tx1"/>
              </a:solidFill>
              <a:latin typeface="SimSun" panose="02010600030101010101" pitchFamily="2" charset="-122"/>
              <a:ea typeface="SimSun" panose="02010600030101010101" pitchFamily="2" charset="-122"/>
              <a:cs typeface="メイリオ" panose="020B0604030504040204" pitchFamily="50" charset="-128"/>
            </a:endParaRPr>
          </a:p>
          <a:p>
            <a:pPr algn="ctr" rtl="0" fontAlgn="auto">
              <a:spcBef>
                <a:spcPts val="0"/>
              </a:spcBef>
              <a:spcAft>
                <a:spcPts val="0"/>
              </a:spcAft>
              <a:defRPr/>
            </a:pPr>
            <a:r>
              <a:rPr lang="zh-hans" sz="1400" dirty="0">
                <a:solidFill>
                  <a:schemeClr val="tx1"/>
                </a:solidFill>
                <a:latin typeface="SimSun" panose="02010600030101010101" pitchFamily="2" charset="-122"/>
                <a:ea typeface="SimSun" panose="02010600030101010101" pitchFamily="2" charset="-122"/>
                <a:cs typeface="メイリオ" panose="020B0604030504040204" pitchFamily="50" charset="-128"/>
              </a:rPr>
              <a:t>23％</a:t>
            </a:r>
            <a:endParaRPr lang="ja-JP" altLang="en-US" sz="1400" dirty="0">
              <a:solidFill>
                <a:schemeClr val="tx1"/>
              </a:solidFill>
              <a:latin typeface="SimSun" panose="02010600030101010101" pitchFamily="2" charset="-122"/>
              <a:ea typeface="SimSun" panose="02010600030101010101" pitchFamily="2" charset="-122"/>
              <a:cs typeface="メイリオ" panose="020B0604030504040204" pitchFamily="50" charset="-128"/>
            </a:endParaRPr>
          </a:p>
        </p:txBody>
      </p:sp>
      <p:sp>
        <p:nvSpPr>
          <p:cNvPr id="17" name="線吹き出し 1 (枠付き) 22">
            <a:extLst>
              <a:ext uri="{FF2B5EF4-FFF2-40B4-BE49-F238E27FC236}">
                <a16:creationId xmlns:a16="http://schemas.microsoft.com/office/drawing/2014/main" id="{5E5DE7A7-3174-4AF7-94E7-F7CF7F4531D2}"/>
              </a:ext>
            </a:extLst>
          </p:cNvPr>
          <p:cNvSpPr/>
          <p:nvPr/>
        </p:nvSpPr>
        <p:spPr>
          <a:xfrm>
            <a:off x="2968516" y="4077072"/>
            <a:ext cx="863020" cy="406266"/>
          </a:xfrm>
          <a:prstGeom prst="borderCallout1">
            <a:avLst>
              <a:gd name="adj1" fmla="val 7271"/>
              <a:gd name="adj2" fmla="val 646"/>
              <a:gd name="adj3" fmla="val 39622"/>
              <a:gd name="adj4" fmla="val -50178"/>
            </a:avLst>
          </a:prstGeom>
          <a:noFill/>
          <a:ln w="12700" cmpd="sng">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pPr algn="ctr" rtl="0" fontAlgn="auto">
              <a:spcBef>
                <a:spcPts val="0"/>
              </a:spcBef>
              <a:spcAft>
                <a:spcPts val="0"/>
              </a:spcAft>
              <a:defRPr/>
            </a:pPr>
            <a:r>
              <a:rPr lang="zh-hans" sz="1400">
                <a:solidFill>
                  <a:schemeClr val="tx1"/>
                </a:solidFill>
                <a:latin typeface="SimSun" panose="02010600030101010101" pitchFamily="2" charset="-122"/>
                <a:ea typeface="SimSun" panose="02010600030101010101" pitchFamily="2" charset="-122"/>
                <a:cs typeface="メイリオ" panose="020B0604030504040204" pitchFamily="50" charset="-128"/>
              </a:rPr>
              <a:t>3年以下</a:t>
            </a:r>
            <a:endParaRPr lang="en-US" altLang="ja-JP" sz="1400" dirty="0">
              <a:solidFill>
                <a:schemeClr val="tx1"/>
              </a:solidFill>
              <a:latin typeface="SimSun" panose="02010600030101010101" pitchFamily="2" charset="-122"/>
              <a:ea typeface="SimSun" panose="02010600030101010101" pitchFamily="2" charset="-122"/>
              <a:cs typeface="メイリオ" panose="020B0604030504040204" pitchFamily="50" charset="-128"/>
            </a:endParaRPr>
          </a:p>
          <a:p>
            <a:pPr algn="ctr" rtl="0" fontAlgn="auto">
              <a:spcBef>
                <a:spcPts val="0"/>
              </a:spcBef>
              <a:spcAft>
                <a:spcPts val="0"/>
              </a:spcAft>
              <a:defRPr/>
            </a:pPr>
            <a:r>
              <a:rPr lang="zh-hans" sz="1400">
                <a:solidFill>
                  <a:schemeClr val="tx1"/>
                </a:solidFill>
                <a:latin typeface="SimSun" panose="02010600030101010101" pitchFamily="2" charset="-122"/>
                <a:ea typeface="SimSun" panose="02010600030101010101" pitchFamily="2" charset="-122"/>
                <a:cs typeface="メイリオ" panose="020B0604030504040204" pitchFamily="50" charset="-128"/>
              </a:rPr>
              <a:t>43%</a:t>
            </a:r>
            <a:endParaRPr lang="ja-JP" altLang="en-US" sz="1400" dirty="0">
              <a:solidFill>
                <a:schemeClr val="tx1"/>
              </a:solidFill>
              <a:latin typeface="SimSun" panose="02010600030101010101" pitchFamily="2" charset="-122"/>
              <a:ea typeface="SimSun" panose="02010600030101010101" pitchFamily="2" charset="-122"/>
              <a:cs typeface="メイリオ" panose="020B0604030504040204" pitchFamily="50" charset="-128"/>
            </a:endParaRPr>
          </a:p>
        </p:txBody>
      </p:sp>
      <p:sp>
        <p:nvSpPr>
          <p:cNvPr id="20" name="テキスト ボックス 19">
            <a:extLst>
              <a:ext uri="{FF2B5EF4-FFF2-40B4-BE49-F238E27FC236}">
                <a16:creationId xmlns:a16="http://schemas.microsoft.com/office/drawing/2014/main" id="{A3040706-2C22-4EFC-82D3-0680F962680D}"/>
              </a:ext>
            </a:extLst>
          </p:cNvPr>
          <p:cNvSpPr txBox="1"/>
          <p:nvPr/>
        </p:nvSpPr>
        <p:spPr bwMode="auto">
          <a:xfrm>
            <a:off x="323528" y="620688"/>
            <a:ext cx="5136004" cy="810388"/>
          </a:xfrm>
          <a:prstGeom prst="rect">
            <a:avLst/>
          </a:prstGeom>
          <a:noFill/>
          <a:ln w="19050">
            <a:solidFill>
              <a:srgbClr val="FF0000"/>
            </a:solidFill>
          </a:ln>
        </p:spPr>
        <p:txBody>
          <a:bodyPr tIns="108000" rtlCol="0"/>
          <a:lstStyle/>
          <a:p>
            <a:pPr marL="182563" indent="-182563" rtl="0" fontAlgn="auto">
              <a:lnSpc>
                <a:spcPct val="125000"/>
              </a:lnSpc>
              <a:spcBef>
                <a:spcPts val="600"/>
              </a:spcBef>
              <a:spcAft>
                <a:spcPts val="0"/>
              </a:spcAft>
              <a:defRPr/>
            </a:pPr>
            <a:r>
              <a:rPr lang="zh-hans"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rPr>
              <a:t>■</a:t>
            </a:r>
            <a:r>
              <a:rPr lang="zh-hans" sz="1600" b="1" dirty="0">
                <a:latin typeface="SimSun" panose="02010600030101010101" pitchFamily="2" charset="-122"/>
                <a:ea typeface="SimSun" panose="02010600030101010101" pitchFamily="2" charset="-122"/>
                <a:cs typeface="メイリオ" panose="020B0604030504040204" pitchFamily="50" charset="-128"/>
              </a:rPr>
              <a:t>从工业废弃行业的劳动事故年龄组比例来看，工作经验不到3年的人员占多数，达到43%。</a:t>
            </a:r>
            <a:endParaRPr lang="en-US" altLang="ja-JP" sz="1600" b="1" dirty="0">
              <a:latin typeface="SimSun" panose="02010600030101010101" pitchFamily="2" charset="-122"/>
              <a:ea typeface="SimSun" panose="02010600030101010101" pitchFamily="2" charset="-122"/>
              <a:cs typeface="メイリオ" panose="020B0604030504040204" pitchFamily="50" charset="-128"/>
            </a:endParaRPr>
          </a:p>
        </p:txBody>
      </p:sp>
      <p:sp>
        <p:nvSpPr>
          <p:cNvPr id="21" name="テキスト ボックス 20">
            <a:extLst>
              <a:ext uri="{FF2B5EF4-FFF2-40B4-BE49-F238E27FC236}">
                <a16:creationId xmlns:a16="http://schemas.microsoft.com/office/drawing/2014/main" id="{C7C5A3AE-E879-43C9-9782-B5358AAEE468}"/>
              </a:ext>
            </a:extLst>
          </p:cNvPr>
          <p:cNvSpPr txBox="1"/>
          <p:nvPr/>
        </p:nvSpPr>
        <p:spPr bwMode="auto">
          <a:xfrm>
            <a:off x="251520" y="4653136"/>
            <a:ext cx="4896098" cy="1584176"/>
          </a:xfrm>
          <a:prstGeom prst="rect">
            <a:avLst/>
          </a:prstGeom>
          <a:noFill/>
          <a:ln w="19050">
            <a:solidFill>
              <a:srgbClr val="FF0000"/>
            </a:solidFill>
          </a:ln>
        </p:spPr>
        <p:txBody>
          <a:bodyPr tIns="108000" rtlCol="0"/>
          <a:lstStyle/>
          <a:p>
            <a:pPr marL="182563" indent="-182563" algn="just" rtl="0" fontAlgn="auto">
              <a:lnSpc>
                <a:spcPct val="125000"/>
              </a:lnSpc>
              <a:spcBef>
                <a:spcPts val="600"/>
              </a:spcBef>
              <a:spcAft>
                <a:spcPts val="0"/>
              </a:spcAft>
              <a:defRPr/>
            </a:pPr>
            <a:r>
              <a:rPr lang="zh-hans"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rPr>
              <a:t>■</a:t>
            </a:r>
            <a:r>
              <a:rPr lang="zh-hans" sz="1600" b="1" dirty="0">
                <a:latin typeface="SimSun" panose="02010600030101010101" pitchFamily="2" charset="-122"/>
                <a:ea typeface="SimSun" panose="02010600030101010101" pitchFamily="2" charset="-122"/>
                <a:cs typeface="メイリオ" panose="020B0604030504040204" pitchFamily="50" charset="-128"/>
              </a:rPr>
              <a:t>从事故类型来看，未熟练劳动者的事故中，“被夹入/被卷入”最多，占24%。</a:t>
            </a:r>
            <a:endParaRPr lang="en-US" altLang="ja-JP" sz="1600" b="1" dirty="0">
              <a:latin typeface="SimSun" panose="02010600030101010101" pitchFamily="2" charset="-122"/>
              <a:ea typeface="SimSun" panose="02010600030101010101" pitchFamily="2" charset="-122"/>
              <a:cs typeface="メイリオ" panose="020B0604030504040204" pitchFamily="50" charset="-128"/>
            </a:endParaRPr>
          </a:p>
          <a:p>
            <a:pPr marL="182563" indent="-182563" algn="just" rtl="0" fontAlgn="auto">
              <a:lnSpc>
                <a:spcPct val="125000"/>
              </a:lnSpc>
              <a:spcBef>
                <a:spcPts val="600"/>
              </a:spcBef>
              <a:spcAft>
                <a:spcPts val="0"/>
              </a:spcAft>
              <a:defRPr/>
            </a:pPr>
            <a:r>
              <a:rPr lang="zh-hans"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rPr>
              <a:t>■</a:t>
            </a:r>
            <a:r>
              <a:rPr lang="zh-hans" sz="1600" b="1" dirty="0">
                <a:latin typeface="SimSun" panose="02010600030101010101" pitchFamily="2" charset="-122"/>
                <a:ea typeface="SimSun" panose="02010600030101010101" pitchFamily="2" charset="-122"/>
                <a:cs typeface="メイリオ" panose="020B0604030504040204" pitchFamily="50" charset="-128"/>
              </a:rPr>
              <a:t>从起因物来看，未熟练劳动者的事故中，多数是翻斗车、输送机等“动力运输机”，占32%。　</a:t>
            </a:r>
            <a:endParaRPr lang="en-US" altLang="ja-JP" sz="1600" b="1" dirty="0">
              <a:latin typeface="SimSun" panose="02010600030101010101" pitchFamily="2" charset="-122"/>
              <a:ea typeface="SimSun" panose="02010600030101010101" pitchFamily="2" charset="-122"/>
              <a:cs typeface="メイリオ" panose="020B0604030504040204"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3656415036"/>
              </p:ext>
            </p:extLst>
          </p:nvPr>
        </p:nvGraphicFramePr>
        <p:xfrm>
          <a:off x="395536" y="1526509"/>
          <a:ext cx="2880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p:cNvGraphicFramePr>
            <a:graphicFrameLocks/>
          </p:cNvGraphicFramePr>
          <p:nvPr>
            <p:extLst>
              <p:ext uri="{D42A27DB-BD31-4B8C-83A1-F6EECF244321}">
                <p14:modId xmlns:p14="http://schemas.microsoft.com/office/powerpoint/2010/main" val="2654403377"/>
              </p:ext>
            </p:extLst>
          </p:nvPr>
        </p:nvGraphicFramePr>
        <p:xfrm>
          <a:off x="5476303" y="646976"/>
          <a:ext cx="3635896" cy="30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p:cNvGraphicFramePr>
            <a:graphicFrameLocks/>
          </p:cNvGraphicFramePr>
          <p:nvPr>
            <p:extLst>
              <p:ext uri="{D42A27DB-BD31-4B8C-83A1-F6EECF244321}">
                <p14:modId xmlns:p14="http://schemas.microsoft.com/office/powerpoint/2010/main" val="3161159359"/>
              </p:ext>
            </p:extLst>
          </p:nvPr>
        </p:nvGraphicFramePr>
        <p:xfrm>
          <a:off x="5147618" y="3828697"/>
          <a:ext cx="3895344" cy="288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03533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anzeninfo.mhlw.go.jp/anzen/sai/image/sai13/sai13-920-43-1.gif">
            <a:extLst>
              <a:ext uri="{FF2B5EF4-FFF2-40B4-BE49-F238E27FC236}">
                <a16:creationId xmlns:a16="http://schemas.microsoft.com/office/drawing/2014/main" id="{E52CB117-D4EE-4941-AC6A-3FA9E17A6B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5157192"/>
            <a:ext cx="1656600" cy="12424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nzeninfo.mhlw.go.jp/anzen/sai/image/sai16/sai16-118-45-1.jpg">
            <a:extLst>
              <a:ext uri="{FF2B5EF4-FFF2-40B4-BE49-F238E27FC236}">
                <a16:creationId xmlns:a16="http://schemas.microsoft.com/office/drawing/2014/main" id="{996D9B32-E074-4018-9829-BD487AAC7C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3620" y="3429000"/>
            <a:ext cx="1643180" cy="12323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å´åç½å®³äºä¾ã¤ã©ã¹ã">
            <a:extLst>
              <a:ext uri="{FF2B5EF4-FFF2-40B4-BE49-F238E27FC236}">
                <a16:creationId xmlns:a16="http://schemas.microsoft.com/office/drawing/2014/main" id="{3408A6A4-70F4-4D29-97CA-A0D264CE0E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382" y="3754471"/>
            <a:ext cx="1656601" cy="1242451"/>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 3"/>
          <p:cNvSpPr>
            <a:spLocks noGrp="1"/>
          </p:cNvSpPr>
          <p:nvPr>
            <p:ph type="sldNum" sz="quarter" idx="12"/>
          </p:nvPr>
        </p:nvSpPr>
        <p:spPr>
          <a:xfrm>
            <a:off x="3491880"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8</a:t>
            </a:fld>
            <a:endParaRPr kumimoji="1" lang="ja-JP" altLang="en-US">
              <a:latin typeface="SimSun" panose="02010600030101010101" pitchFamily="2" charset="-122"/>
              <a:ea typeface="SimSun" panose="02010600030101010101" pitchFamily="2" charset="-122"/>
            </a:endParaRPr>
          </a:p>
        </p:txBody>
      </p:sp>
      <p:sp>
        <p:nvSpPr>
          <p:cNvPr id="5" name="Rectangle 10"/>
          <p:cNvSpPr>
            <a:spLocks noChangeArrowheads="1"/>
          </p:cNvSpPr>
          <p:nvPr/>
        </p:nvSpPr>
        <p:spPr bwMode="auto">
          <a:xfrm>
            <a:off x="404812" y="344488"/>
            <a:ext cx="6903491" cy="352425"/>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zh-hans" b="1">
                <a:solidFill>
                  <a:schemeClr val="bg1"/>
                </a:solidFill>
                <a:latin typeface="SimSun" panose="02010600030101010101" pitchFamily="2" charset="-122"/>
                <a:ea typeface="SimSun" panose="02010600030101010101" pitchFamily="2" charset="-122"/>
                <a:cs typeface="Arial" charset="0"/>
              </a:rPr>
              <a:t>重点2 通过“有可能”认识危险！</a:t>
            </a:r>
            <a:endParaRPr lang="ja-JP" altLang="en-US" b="1" dirty="0">
              <a:solidFill>
                <a:schemeClr val="bg1"/>
              </a:solidFill>
              <a:latin typeface="SimSun" panose="02010600030101010101" pitchFamily="2" charset="-122"/>
              <a:ea typeface="SimSun" panose="02010600030101010101" pitchFamily="2" charset="-122"/>
              <a:cs typeface="Arial" charset="0"/>
            </a:endParaRPr>
          </a:p>
        </p:txBody>
      </p:sp>
      <p:sp>
        <p:nvSpPr>
          <p:cNvPr id="7" name="テキスト ボックス 18"/>
          <p:cNvSpPr txBox="1">
            <a:spLocks noChangeArrowheads="1"/>
          </p:cNvSpPr>
          <p:nvPr/>
        </p:nvSpPr>
        <p:spPr bwMode="auto">
          <a:xfrm>
            <a:off x="2886725" y="3175757"/>
            <a:ext cx="1753394" cy="400110"/>
          </a:xfrm>
          <a:prstGeom prst="rect">
            <a:avLst/>
          </a:prstGeom>
          <a:solidFill>
            <a:schemeClr val="bg1"/>
          </a:solidFill>
          <a:ln w="19050">
            <a:solidFill>
              <a:srgbClr val="0000CC"/>
            </a:solidFill>
            <a:prstDash val="sysDash"/>
            <a:miter lim="800000"/>
            <a:headEnd/>
            <a:tailEnd/>
          </a:ln>
        </p:spPr>
        <p:txBody>
          <a:bodyPr wrap="square" lIns="72000" rIns="36000" rtlCol="0">
            <a:spAutoFit/>
          </a:bodyPr>
          <a:lstStyle/>
          <a:p>
            <a:pPr rtl="0"/>
            <a:r>
              <a:rPr lang="zh-hans" sz="2000" b="1">
                <a:solidFill>
                  <a:srgbClr val="FF0000"/>
                </a:solidFill>
                <a:latin typeface="SimSun" panose="02010600030101010101" pitchFamily="2" charset="-122"/>
                <a:ea typeface="SimSun" panose="02010600030101010101" pitchFamily="2" charset="-122"/>
                <a:cs typeface="メイリオ" pitchFamily="50" charset="-128"/>
              </a:rPr>
              <a:t>有可能</a:t>
            </a:r>
          </a:p>
        </p:txBody>
      </p:sp>
      <p:sp>
        <p:nvSpPr>
          <p:cNvPr id="8" name="正方形/長方形 7"/>
          <p:cNvSpPr/>
          <p:nvPr/>
        </p:nvSpPr>
        <p:spPr>
          <a:xfrm>
            <a:off x="395536" y="954668"/>
            <a:ext cx="2952328" cy="442878"/>
          </a:xfrm>
          <a:prstGeom prst="rect">
            <a:avLst/>
          </a:prstGeom>
        </p:spPr>
        <p:txBody>
          <a:bodyPr wrap="square" rtlCol="0">
            <a:spAutoFit/>
          </a:bodyPr>
          <a:lstStyle/>
          <a:p>
            <a:pPr marL="182563" indent="-182563" rtl="0" fontAlgn="auto">
              <a:lnSpc>
                <a:spcPct val="150000"/>
              </a:lnSpc>
              <a:spcBef>
                <a:spcPts val="0"/>
              </a:spcBef>
              <a:spcAft>
                <a:spcPts val="0"/>
              </a:spcAft>
              <a:defRPr/>
            </a:pPr>
            <a:r>
              <a:rPr lang="zh-hans">
                <a:solidFill>
                  <a:srgbClr val="0000CC"/>
                </a:solidFill>
                <a:latin typeface="SimSun" panose="02010600030101010101" pitchFamily="2" charset="-122"/>
                <a:ea typeface="SimSun" panose="02010600030101010101" pitchFamily="2" charset="-122"/>
                <a:cs typeface="メイリオ" pitchFamily="50" charset="-128"/>
              </a:rPr>
              <a:t>【人的“有可能”】</a:t>
            </a:r>
          </a:p>
        </p:txBody>
      </p:sp>
      <p:sp>
        <p:nvSpPr>
          <p:cNvPr id="9" name="角丸四角形吹き出し 8"/>
          <p:cNvSpPr/>
          <p:nvPr/>
        </p:nvSpPr>
        <p:spPr>
          <a:xfrm>
            <a:off x="251520" y="1556792"/>
            <a:ext cx="2376263" cy="4458927"/>
          </a:xfrm>
          <a:prstGeom prst="wedgeRoundRectCallout">
            <a:avLst>
              <a:gd name="adj1" fmla="val 62203"/>
              <a:gd name="adj2" fmla="val -15917"/>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rtl="0" fontAlgn="auto">
              <a:lnSpc>
                <a:spcPct val="150000"/>
              </a:lnSpc>
              <a:spcBef>
                <a:spcPts val="600"/>
              </a:spcBef>
              <a:spcAft>
                <a:spcPts val="0"/>
              </a:spcAft>
              <a:defRPr/>
            </a:pPr>
            <a:r>
              <a:rPr lang="zh-hans" sz="1600" b="1">
                <a:solidFill>
                  <a:schemeClr val="tx1"/>
                </a:solidFill>
                <a:latin typeface="SimSun" panose="02010600030101010101" pitchFamily="2" charset="-122"/>
                <a:ea typeface="SimSun" panose="02010600030101010101" pitchFamily="2" charset="-122"/>
              </a:rPr>
              <a:t>人</a:t>
            </a:r>
            <a:endParaRPr lang="en-US" altLang="ja-JP" sz="1600" b="1" dirty="0">
              <a:solidFill>
                <a:schemeClr val="tx1"/>
              </a:solidFill>
              <a:latin typeface="SimSun" panose="02010600030101010101" pitchFamily="2" charset="-122"/>
              <a:ea typeface="SimSun" panose="02010600030101010101" pitchFamily="2" charset="-122"/>
            </a:endParaRPr>
          </a:p>
          <a:p>
            <a:pPr rtl="0" fontAlgn="auto">
              <a:lnSpc>
                <a:spcPct val="125000"/>
              </a:lnSpc>
              <a:spcBef>
                <a:spcPts val="60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坠落</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25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腰疼</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25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跌倒</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25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a:t>
            </a:r>
            <a:r>
              <a:rPr lang="zh-hans" sz="1600" b="1">
                <a:solidFill>
                  <a:srgbClr val="C00000"/>
                </a:solidFill>
                <a:latin typeface="SimSun" panose="02010600030101010101" pitchFamily="2" charset="-122"/>
                <a:ea typeface="SimSun" panose="02010600030101010101" pitchFamily="2" charset="-122"/>
                <a:cs typeface="メイリオ" panose="020B0604030504040204" pitchFamily="50" charset="-128"/>
              </a:rPr>
              <a:t>被夹入</a:t>
            </a:r>
            <a:endParaRPr lang="en-US" altLang="ja-JP"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marL="266700" indent="-266700" rtl="0" fontAlgn="auto">
              <a:lnSpc>
                <a:spcPct val="125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a:t>
            </a:r>
            <a:r>
              <a:rPr lang="zh-hans" sz="1600" b="1">
                <a:solidFill>
                  <a:srgbClr val="C00000"/>
                </a:solidFill>
                <a:latin typeface="SimSun" panose="02010600030101010101" pitchFamily="2" charset="-122"/>
                <a:ea typeface="SimSun" panose="02010600030101010101" pitchFamily="2" charset="-122"/>
                <a:cs typeface="メイリオ" panose="020B0604030504040204" pitchFamily="50" charset="-128"/>
              </a:rPr>
              <a:t>被卷入</a:t>
            </a:r>
            <a:endParaRPr lang="en-US" altLang="ja-JP"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25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碰到</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25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a:t>
            </a:r>
            <a:r>
              <a:rPr lang="zh-hans" sz="1600" b="1">
                <a:solidFill>
                  <a:srgbClr val="C00000"/>
                </a:solidFill>
                <a:latin typeface="SimSun" panose="02010600030101010101" pitchFamily="2" charset="-122"/>
                <a:ea typeface="SimSun" panose="02010600030101010101" pitchFamily="2" charset="-122"/>
                <a:cs typeface="メイリオ" panose="020B0604030504040204" pitchFamily="50" charset="-128"/>
              </a:rPr>
              <a:t>被碰到</a:t>
            </a:r>
            <a:endParaRPr lang="en-US" altLang="ja-JP"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25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烫伤</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25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电击</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marL="266700" indent="-266700" rtl="0" fontAlgn="auto">
              <a:lnSpc>
                <a:spcPct val="125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a:t>
            </a:r>
            <a:r>
              <a:rPr lang="zh-hans" sz="1600" b="1">
                <a:solidFill>
                  <a:srgbClr val="C00000"/>
                </a:solidFill>
                <a:latin typeface="SimSun" panose="02010600030101010101" pitchFamily="2" charset="-122"/>
                <a:ea typeface="SimSun" panose="02010600030101010101" pitchFamily="2" charset="-122"/>
                <a:cs typeface="メイリオ" panose="020B0604030504040204" pitchFamily="50" charset="-128"/>
              </a:rPr>
              <a:t>煤气中毒</a:t>
            </a:r>
            <a:endParaRPr lang="en-US" altLang="ja-JP"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25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缺氧</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marL="266700" indent="-266700" rtl="0" fontAlgn="auto">
              <a:lnSpc>
                <a:spcPct val="125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接触有害物质</a:t>
            </a:r>
          </a:p>
        </p:txBody>
      </p:sp>
      <p:sp>
        <p:nvSpPr>
          <p:cNvPr id="17" name="正方形/長方形 16">
            <a:extLst>
              <a:ext uri="{FF2B5EF4-FFF2-40B4-BE49-F238E27FC236}">
                <a16:creationId xmlns:a16="http://schemas.microsoft.com/office/drawing/2014/main" id="{6E92C248-D2CC-4FFB-941C-8C438422DA4D}"/>
              </a:ext>
            </a:extLst>
          </p:cNvPr>
          <p:cNvSpPr/>
          <p:nvPr/>
        </p:nvSpPr>
        <p:spPr>
          <a:xfrm>
            <a:off x="5445224" y="920552"/>
            <a:ext cx="3375248" cy="442878"/>
          </a:xfrm>
          <a:prstGeom prst="rect">
            <a:avLst/>
          </a:prstGeom>
        </p:spPr>
        <p:txBody>
          <a:bodyPr wrap="square" rtlCol="0">
            <a:spAutoFit/>
          </a:bodyPr>
          <a:lstStyle/>
          <a:p>
            <a:pPr marL="182563" indent="-182563" algn="just" rtl="0" fontAlgn="auto">
              <a:lnSpc>
                <a:spcPct val="150000"/>
              </a:lnSpc>
              <a:spcBef>
                <a:spcPts val="0"/>
              </a:spcBef>
              <a:spcAft>
                <a:spcPts val="0"/>
              </a:spcAft>
              <a:defRPr/>
            </a:pPr>
            <a:r>
              <a:rPr lang="zh-hans">
                <a:solidFill>
                  <a:srgbClr val="0000CC"/>
                </a:solidFill>
                <a:latin typeface="SimSun" panose="02010600030101010101" pitchFamily="2" charset="-122"/>
                <a:ea typeface="SimSun" panose="02010600030101010101" pitchFamily="2" charset="-122"/>
                <a:cs typeface="メイリオ" pitchFamily="50" charset="-128"/>
              </a:rPr>
              <a:t>【东西的“有可能”】</a:t>
            </a:r>
          </a:p>
        </p:txBody>
      </p:sp>
      <p:sp>
        <p:nvSpPr>
          <p:cNvPr id="18" name="角丸四角形吹き出し 21">
            <a:extLst>
              <a:ext uri="{FF2B5EF4-FFF2-40B4-BE49-F238E27FC236}">
                <a16:creationId xmlns:a16="http://schemas.microsoft.com/office/drawing/2014/main" id="{11C48E23-46A9-4918-A968-657074D262FF}"/>
              </a:ext>
            </a:extLst>
          </p:cNvPr>
          <p:cNvSpPr/>
          <p:nvPr/>
        </p:nvSpPr>
        <p:spPr>
          <a:xfrm>
            <a:off x="4789868" y="1585480"/>
            <a:ext cx="1654340" cy="4337050"/>
          </a:xfrm>
          <a:prstGeom prst="wedgeRoundRectCallout">
            <a:avLst>
              <a:gd name="adj1" fmla="val -62286"/>
              <a:gd name="adj2" fmla="val 2344"/>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fontAlgn="auto">
              <a:lnSpc>
                <a:spcPct val="150000"/>
              </a:lnSpc>
              <a:spcBef>
                <a:spcPts val="0"/>
              </a:spcBef>
              <a:spcAft>
                <a:spcPts val="0"/>
              </a:spcAft>
              <a:defRPr/>
            </a:pPr>
            <a:r>
              <a:rPr lang="zh-hans" sz="1600" b="1">
                <a:solidFill>
                  <a:schemeClr val="tx1"/>
                </a:solidFill>
                <a:latin typeface="SimSun" panose="02010600030101010101" pitchFamily="2" charset="-122"/>
                <a:ea typeface="SimSun" panose="02010600030101010101" pitchFamily="2" charset="-122"/>
              </a:rPr>
              <a:t>东西</a:t>
            </a:r>
            <a:endParaRPr lang="en-US" altLang="ja-JP" sz="1600" b="1" dirty="0">
              <a:solidFill>
                <a:schemeClr val="tx1"/>
              </a:solidFill>
              <a:latin typeface="SimSun" panose="02010600030101010101" pitchFamily="2" charset="-122"/>
              <a:ea typeface="SimSun" panose="02010600030101010101" pitchFamily="2" charset="-122"/>
            </a:endParaRPr>
          </a:p>
          <a:p>
            <a:pPr rtl="0" fontAlgn="auto">
              <a:lnSpc>
                <a:spcPct val="150000"/>
              </a:lnSpc>
              <a:spcBef>
                <a:spcPts val="60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a:t>
            </a:r>
            <a:r>
              <a:rPr lang="zh-hans" sz="1600" b="1">
                <a:solidFill>
                  <a:srgbClr val="C00000"/>
                </a:solidFill>
                <a:latin typeface="SimSun" panose="02010600030101010101" pitchFamily="2" charset="-122"/>
                <a:ea typeface="SimSun" panose="02010600030101010101" pitchFamily="2" charset="-122"/>
                <a:cs typeface="メイリオ" panose="020B0604030504040204" pitchFamily="50" charset="-128"/>
              </a:rPr>
              <a:t>摇动</a:t>
            </a:r>
            <a:endParaRPr lang="en-US" altLang="ja-JP"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50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滚动</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50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突然蹦出</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50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掉落</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50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脱落</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50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燃烧</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50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a:t>
            </a:r>
            <a:r>
              <a:rPr lang="zh-hans" sz="1600" b="1">
                <a:solidFill>
                  <a:srgbClr val="C00000"/>
                </a:solidFill>
                <a:latin typeface="SimSun" panose="02010600030101010101" pitchFamily="2" charset="-122"/>
                <a:ea typeface="SimSun" panose="02010600030101010101" pitchFamily="2" charset="-122"/>
                <a:cs typeface="メイリオ" panose="020B0604030504040204" pitchFamily="50" charset="-128"/>
              </a:rPr>
              <a:t>倒下</a:t>
            </a:r>
            <a:endParaRPr lang="en-US" altLang="ja-JP"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50000"/>
              </a:lnSpc>
              <a:spcBef>
                <a:spcPts val="0"/>
              </a:spcBef>
              <a:spcAft>
                <a:spcPts val="0"/>
              </a:spcAft>
              <a:defRPr/>
            </a:pPr>
            <a:r>
              <a:rPr lang="zh-hans" sz="1600" b="1">
                <a:solidFill>
                  <a:srgbClr val="C00000"/>
                </a:solidFill>
                <a:latin typeface="SimSun" panose="02010600030101010101" pitchFamily="2" charset="-122"/>
                <a:ea typeface="SimSun" panose="02010600030101010101" pitchFamily="2" charset="-122"/>
                <a:cs typeface="メイリオ" panose="020B0604030504040204" pitchFamily="50" charset="-128"/>
              </a:rPr>
              <a:t>· 坍塌</a:t>
            </a:r>
            <a:endParaRPr lang="en-US" altLang="ja-JP"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50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爆炸</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50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泄漏</a:t>
            </a:r>
          </a:p>
        </p:txBody>
      </p:sp>
      <p:pic>
        <p:nvPicPr>
          <p:cNvPr id="2052" name="Picture 4" descr="http://anzeninfo.mhlw.go.jp/anzen/sai/image/sai18/sai18-02-47-1.gif">
            <a:extLst>
              <a:ext uri="{FF2B5EF4-FFF2-40B4-BE49-F238E27FC236}">
                <a16:creationId xmlns:a16="http://schemas.microsoft.com/office/drawing/2014/main" id="{1AEE1083-8F87-4F6D-BAD5-D5C655362D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1829739"/>
            <a:ext cx="1652295" cy="1239221"/>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1A38C743-0FCA-4E52-BF64-90F078B8B4FE}"/>
              </a:ext>
            </a:extLst>
          </p:cNvPr>
          <p:cNvPicPr>
            <a:picLocks noChangeAspect="1"/>
          </p:cNvPicPr>
          <p:nvPr/>
        </p:nvPicPr>
        <p:blipFill>
          <a:blip r:embed="rId7"/>
          <a:stretch>
            <a:fillRect/>
          </a:stretch>
        </p:blipFill>
        <p:spPr>
          <a:xfrm>
            <a:off x="6666668" y="1721038"/>
            <a:ext cx="1800201" cy="1350151"/>
          </a:xfrm>
          <a:prstGeom prst="rect">
            <a:avLst/>
          </a:prstGeom>
        </p:spPr>
      </p:pic>
      <p:pic>
        <p:nvPicPr>
          <p:cNvPr id="2056" name="Picture 8" descr="http://anzeninfo.mhlw.go.jp/anzen/sai/image/sai13/sai13-949-43-1.gif">
            <a:extLst>
              <a:ext uri="{FF2B5EF4-FFF2-40B4-BE49-F238E27FC236}">
                <a16:creationId xmlns:a16="http://schemas.microsoft.com/office/drawing/2014/main" id="{BCB18455-8B01-48A1-979E-25FD511355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224" y="4873718"/>
            <a:ext cx="1800200" cy="1350150"/>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1D2471CB-90B6-4E62-A44B-C45B1F68EF59}"/>
              </a:ext>
            </a:extLst>
          </p:cNvPr>
          <p:cNvSpPr txBox="1"/>
          <p:nvPr/>
        </p:nvSpPr>
        <p:spPr>
          <a:xfrm>
            <a:off x="3061617" y="1721038"/>
            <a:ext cx="286247" cy="369332"/>
          </a:xfrm>
          <a:prstGeom prst="rect">
            <a:avLst/>
          </a:prstGeom>
          <a:noFill/>
        </p:spPr>
        <p:txBody>
          <a:bodyPr wrap="square" rtlCol="0">
            <a:spAutoFit/>
          </a:bodyPr>
          <a:lstStyle/>
          <a:p>
            <a:pPr rtl="0"/>
            <a:r>
              <a:rPr lang="zh-hans">
                <a:solidFill>
                  <a:srgbClr val="FF0000"/>
                </a:solidFill>
                <a:latin typeface="SimSun" panose="02010600030101010101" pitchFamily="2" charset="-122"/>
                <a:ea typeface="SimSun" panose="02010600030101010101" pitchFamily="2" charset="-122"/>
              </a:rPr>
              <a:t>①</a:t>
            </a:r>
          </a:p>
        </p:txBody>
      </p:sp>
      <p:sp>
        <p:nvSpPr>
          <p:cNvPr id="20" name="テキスト ボックス 19">
            <a:extLst>
              <a:ext uri="{FF2B5EF4-FFF2-40B4-BE49-F238E27FC236}">
                <a16:creationId xmlns:a16="http://schemas.microsoft.com/office/drawing/2014/main" id="{1D2471CB-90B6-4E62-A44B-C45B1F68EF59}"/>
              </a:ext>
            </a:extLst>
          </p:cNvPr>
          <p:cNvSpPr txBox="1"/>
          <p:nvPr/>
        </p:nvSpPr>
        <p:spPr>
          <a:xfrm>
            <a:off x="3059832" y="3560629"/>
            <a:ext cx="286247" cy="369332"/>
          </a:xfrm>
          <a:prstGeom prst="rect">
            <a:avLst/>
          </a:prstGeom>
          <a:noFill/>
        </p:spPr>
        <p:txBody>
          <a:bodyPr wrap="square" rtlCol="0">
            <a:spAutoFit/>
          </a:bodyPr>
          <a:lstStyle/>
          <a:p>
            <a:pPr rtl="0"/>
            <a:r>
              <a:rPr lang="zh-hans">
                <a:solidFill>
                  <a:srgbClr val="FF0000"/>
                </a:solidFill>
                <a:latin typeface="SimSun" panose="02010600030101010101" pitchFamily="2" charset="-122"/>
                <a:ea typeface="SimSun" panose="02010600030101010101" pitchFamily="2" charset="-122"/>
              </a:rPr>
              <a:t>②</a:t>
            </a:r>
          </a:p>
        </p:txBody>
      </p:sp>
      <p:sp>
        <p:nvSpPr>
          <p:cNvPr id="21" name="テキスト ボックス 20">
            <a:extLst>
              <a:ext uri="{FF2B5EF4-FFF2-40B4-BE49-F238E27FC236}">
                <a16:creationId xmlns:a16="http://schemas.microsoft.com/office/drawing/2014/main" id="{1D2471CB-90B6-4E62-A44B-C45B1F68EF59}"/>
              </a:ext>
            </a:extLst>
          </p:cNvPr>
          <p:cNvSpPr txBox="1"/>
          <p:nvPr/>
        </p:nvSpPr>
        <p:spPr>
          <a:xfrm>
            <a:off x="3074828" y="4972526"/>
            <a:ext cx="286247" cy="369332"/>
          </a:xfrm>
          <a:prstGeom prst="rect">
            <a:avLst/>
          </a:prstGeom>
          <a:noFill/>
        </p:spPr>
        <p:txBody>
          <a:bodyPr wrap="square" rtlCol="0">
            <a:spAutoFit/>
          </a:bodyPr>
          <a:lstStyle/>
          <a:p>
            <a:pPr rtl="0"/>
            <a:r>
              <a:rPr lang="zh-hans">
                <a:solidFill>
                  <a:srgbClr val="FF0000"/>
                </a:solidFill>
                <a:latin typeface="SimSun" panose="02010600030101010101" pitchFamily="2" charset="-122"/>
                <a:ea typeface="SimSun" panose="02010600030101010101" pitchFamily="2" charset="-122"/>
              </a:rPr>
              <a:t>③</a:t>
            </a:r>
          </a:p>
        </p:txBody>
      </p:sp>
      <p:sp>
        <p:nvSpPr>
          <p:cNvPr id="22" name="テキスト ボックス 21">
            <a:extLst>
              <a:ext uri="{FF2B5EF4-FFF2-40B4-BE49-F238E27FC236}">
                <a16:creationId xmlns:a16="http://schemas.microsoft.com/office/drawing/2014/main" id="{1D2471CB-90B6-4E62-A44B-C45B1F68EF59}"/>
              </a:ext>
            </a:extLst>
          </p:cNvPr>
          <p:cNvSpPr txBox="1"/>
          <p:nvPr/>
        </p:nvSpPr>
        <p:spPr>
          <a:xfrm>
            <a:off x="6666668" y="1428383"/>
            <a:ext cx="286247" cy="369332"/>
          </a:xfrm>
          <a:prstGeom prst="rect">
            <a:avLst/>
          </a:prstGeom>
          <a:noFill/>
        </p:spPr>
        <p:txBody>
          <a:bodyPr wrap="square" rtlCol="0">
            <a:spAutoFit/>
          </a:bodyPr>
          <a:lstStyle/>
          <a:p>
            <a:pPr rtl="0"/>
            <a:r>
              <a:rPr lang="zh-hans">
                <a:solidFill>
                  <a:srgbClr val="FF0000"/>
                </a:solidFill>
                <a:latin typeface="SimSun" panose="02010600030101010101" pitchFamily="2" charset="-122"/>
                <a:ea typeface="SimSun" panose="02010600030101010101" pitchFamily="2" charset="-122"/>
              </a:rPr>
              <a:t>④</a:t>
            </a:r>
          </a:p>
        </p:txBody>
      </p:sp>
      <p:sp>
        <p:nvSpPr>
          <p:cNvPr id="23" name="テキスト ボックス 22">
            <a:extLst>
              <a:ext uri="{FF2B5EF4-FFF2-40B4-BE49-F238E27FC236}">
                <a16:creationId xmlns:a16="http://schemas.microsoft.com/office/drawing/2014/main" id="{1D2471CB-90B6-4E62-A44B-C45B1F68EF59}"/>
              </a:ext>
            </a:extLst>
          </p:cNvPr>
          <p:cNvSpPr txBox="1"/>
          <p:nvPr/>
        </p:nvSpPr>
        <p:spPr>
          <a:xfrm>
            <a:off x="6623991" y="3244334"/>
            <a:ext cx="286247" cy="369332"/>
          </a:xfrm>
          <a:prstGeom prst="rect">
            <a:avLst/>
          </a:prstGeom>
          <a:noFill/>
        </p:spPr>
        <p:txBody>
          <a:bodyPr wrap="square" rtlCol="0">
            <a:spAutoFit/>
          </a:bodyPr>
          <a:lstStyle/>
          <a:p>
            <a:pPr rtl="0"/>
            <a:r>
              <a:rPr lang="zh-hans">
                <a:solidFill>
                  <a:srgbClr val="FF0000"/>
                </a:solidFill>
                <a:latin typeface="SimSun" panose="02010600030101010101" pitchFamily="2" charset="-122"/>
                <a:ea typeface="SimSun" panose="02010600030101010101" pitchFamily="2" charset="-122"/>
              </a:rPr>
              <a:t>⑤</a:t>
            </a:r>
          </a:p>
        </p:txBody>
      </p:sp>
      <p:sp>
        <p:nvSpPr>
          <p:cNvPr id="24" name="テキスト ボックス 23">
            <a:extLst>
              <a:ext uri="{FF2B5EF4-FFF2-40B4-BE49-F238E27FC236}">
                <a16:creationId xmlns:a16="http://schemas.microsoft.com/office/drawing/2014/main" id="{1D2471CB-90B6-4E62-A44B-C45B1F68EF59}"/>
              </a:ext>
            </a:extLst>
          </p:cNvPr>
          <p:cNvSpPr txBox="1"/>
          <p:nvPr/>
        </p:nvSpPr>
        <p:spPr>
          <a:xfrm>
            <a:off x="6623991" y="4848445"/>
            <a:ext cx="286247" cy="369332"/>
          </a:xfrm>
          <a:prstGeom prst="rect">
            <a:avLst/>
          </a:prstGeom>
          <a:noFill/>
        </p:spPr>
        <p:txBody>
          <a:bodyPr wrap="square" rtlCol="0">
            <a:spAutoFit/>
          </a:bodyPr>
          <a:lstStyle/>
          <a:p>
            <a:pPr rtl="0"/>
            <a:r>
              <a:rPr lang="zh-hans">
                <a:solidFill>
                  <a:srgbClr val="FF0000"/>
                </a:solidFill>
                <a:latin typeface="SimSun" panose="02010600030101010101" pitchFamily="2" charset="-122"/>
                <a:ea typeface="SimSun" panose="02010600030101010101" pitchFamily="2" charset="-122"/>
              </a:rPr>
              <a:t>⑥</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C:\Users\mhu\SkyDrive\00ToDo_H30年\A_林災防ｲﾝｽﾄ20180712\H30 年new\フルハーネス.jpg">
            <a:extLst>
              <a:ext uri="{FF2B5EF4-FFF2-40B4-BE49-F238E27FC236}">
                <a16:creationId xmlns:a16="http://schemas.microsoft.com/office/drawing/2014/main" id="{CD39E54E-BF9E-43B5-ACFE-FF891A590B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219731"/>
            <a:ext cx="4068526" cy="244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B332F91D-967F-49DE-90E0-C1C132BF6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1196752"/>
            <a:ext cx="1757255" cy="3918618"/>
          </a:xfrm>
          <a:prstGeom prst="rect">
            <a:avLst/>
          </a:prstGeom>
        </p:spPr>
      </p:pic>
      <p:sp>
        <p:nvSpPr>
          <p:cNvPr id="9" name="Rectangle 10">
            <a:extLst>
              <a:ext uri="{FF2B5EF4-FFF2-40B4-BE49-F238E27FC236}">
                <a16:creationId xmlns:a16="http://schemas.microsoft.com/office/drawing/2014/main" id="{FFF87B68-49BE-48BF-83D2-B4153D30BA3F}"/>
              </a:ext>
            </a:extLst>
          </p:cNvPr>
          <p:cNvSpPr>
            <a:spLocks noChangeArrowheads="1"/>
          </p:cNvSpPr>
          <p:nvPr/>
        </p:nvSpPr>
        <p:spPr bwMode="auto">
          <a:xfrm>
            <a:off x="404664" y="260648"/>
            <a:ext cx="6183560" cy="420216"/>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zh-hans" b="1">
                <a:solidFill>
                  <a:schemeClr val="bg1"/>
                </a:solidFill>
                <a:latin typeface="SimSun" panose="02010600030101010101" pitchFamily="2" charset="-122"/>
                <a:ea typeface="SimSun" panose="02010600030101010101" pitchFamily="2" charset="-122"/>
                <a:cs typeface="Arial" charset="0"/>
              </a:rPr>
              <a:t>重点3 安全工作从正确的服装开始！</a:t>
            </a:r>
            <a:endParaRPr lang="ja-JP" altLang="en-US" b="1" dirty="0">
              <a:solidFill>
                <a:schemeClr val="bg1"/>
              </a:solidFill>
              <a:latin typeface="SimSun" panose="02010600030101010101" pitchFamily="2" charset="-122"/>
              <a:ea typeface="SimSun" panose="02010600030101010101" pitchFamily="2" charset="-122"/>
              <a:cs typeface="Arial" charset="0"/>
            </a:endParaRPr>
          </a:p>
        </p:txBody>
      </p:sp>
      <p:sp>
        <p:nvSpPr>
          <p:cNvPr id="6" name="テキスト ボックス 5">
            <a:extLst>
              <a:ext uri="{FF2B5EF4-FFF2-40B4-BE49-F238E27FC236}">
                <a16:creationId xmlns:a16="http://schemas.microsoft.com/office/drawing/2014/main" id="{39E1159D-069D-442B-8D13-2450DCB8CACB}"/>
              </a:ext>
            </a:extLst>
          </p:cNvPr>
          <p:cNvSpPr txBox="1"/>
          <p:nvPr/>
        </p:nvSpPr>
        <p:spPr>
          <a:xfrm>
            <a:off x="5433508" y="1052736"/>
            <a:ext cx="3404814" cy="584775"/>
          </a:xfrm>
          <a:prstGeom prst="rect">
            <a:avLst/>
          </a:prstGeom>
          <a:noFill/>
        </p:spPr>
        <p:txBody>
          <a:bodyPr wrap="square" rtlCol="0">
            <a:spAutoFit/>
          </a:bodyPr>
          <a:lstStyle/>
          <a:p>
            <a:pPr marL="87313" indent="-87313" rtl="0"/>
            <a:r>
              <a:rPr lang="zh-hans" sz="1600">
                <a:latin typeface="SimSun" panose="02010600030101010101" pitchFamily="2" charset="-122"/>
                <a:ea typeface="SimSun" panose="02010600030101010101" pitchFamily="2" charset="-122"/>
              </a:rPr>
              <a:t>・穿戴安全帽，是否收紧了下颚带（禁止在穿戴的头盔下绑毛巾等）</a:t>
            </a:r>
          </a:p>
        </p:txBody>
      </p:sp>
      <p:sp>
        <p:nvSpPr>
          <p:cNvPr id="16" name="テキスト ボックス 15">
            <a:extLst>
              <a:ext uri="{FF2B5EF4-FFF2-40B4-BE49-F238E27FC236}">
                <a16:creationId xmlns:a16="http://schemas.microsoft.com/office/drawing/2014/main" id="{42141FD2-61C2-4922-BE19-B25DD49D71E3}"/>
              </a:ext>
            </a:extLst>
          </p:cNvPr>
          <p:cNvSpPr txBox="1"/>
          <p:nvPr/>
        </p:nvSpPr>
        <p:spPr>
          <a:xfrm>
            <a:off x="5415658" y="1916832"/>
            <a:ext cx="3048980" cy="338554"/>
          </a:xfrm>
          <a:prstGeom prst="rect">
            <a:avLst/>
          </a:prstGeom>
          <a:noFill/>
        </p:spPr>
        <p:txBody>
          <a:bodyPr wrap="square" rtlCol="0">
            <a:spAutoFit/>
          </a:bodyPr>
          <a:lstStyle/>
          <a:p>
            <a:pPr rtl="0"/>
            <a:r>
              <a:rPr lang="zh-hans" sz="1600">
                <a:latin typeface="SimSun" panose="02010600030101010101" pitchFamily="2" charset="-122"/>
                <a:ea typeface="SimSun" panose="02010600030101010101" pitchFamily="2" charset="-122"/>
              </a:rPr>
              <a:t>・毛巾是否围在脖子上</a:t>
            </a:r>
          </a:p>
        </p:txBody>
      </p:sp>
      <p:sp>
        <p:nvSpPr>
          <p:cNvPr id="17" name="テキスト ボックス 16">
            <a:extLst>
              <a:ext uri="{FF2B5EF4-FFF2-40B4-BE49-F238E27FC236}">
                <a16:creationId xmlns:a16="http://schemas.microsoft.com/office/drawing/2014/main" id="{83C33FA3-BECD-4F5C-9A81-E3A02A35FD7D}"/>
              </a:ext>
            </a:extLst>
          </p:cNvPr>
          <p:cNvSpPr txBox="1"/>
          <p:nvPr/>
        </p:nvSpPr>
        <p:spPr>
          <a:xfrm>
            <a:off x="5415658" y="2348880"/>
            <a:ext cx="3404814" cy="338554"/>
          </a:xfrm>
          <a:prstGeom prst="rect">
            <a:avLst/>
          </a:prstGeom>
          <a:noFill/>
        </p:spPr>
        <p:txBody>
          <a:bodyPr wrap="square" rtlCol="0">
            <a:spAutoFit/>
          </a:bodyPr>
          <a:lstStyle/>
          <a:p>
            <a:pPr rtl="0"/>
            <a:r>
              <a:rPr lang="zh-hans" sz="1600">
                <a:latin typeface="SimSun" panose="02010600030101010101" pitchFamily="2" charset="-122"/>
                <a:ea typeface="SimSun" panose="02010600030101010101" pitchFamily="2" charset="-122"/>
              </a:rPr>
              <a:t>・工作服是否有裂缝或破损</a:t>
            </a:r>
          </a:p>
        </p:txBody>
      </p:sp>
      <p:sp>
        <p:nvSpPr>
          <p:cNvPr id="25" name="テキスト ボックス 24">
            <a:extLst>
              <a:ext uri="{FF2B5EF4-FFF2-40B4-BE49-F238E27FC236}">
                <a16:creationId xmlns:a16="http://schemas.microsoft.com/office/drawing/2014/main" id="{0E1E5B42-BA69-47A5-A0F8-E279A5492B03}"/>
              </a:ext>
            </a:extLst>
          </p:cNvPr>
          <p:cNvSpPr txBox="1"/>
          <p:nvPr/>
        </p:nvSpPr>
        <p:spPr>
          <a:xfrm>
            <a:off x="5415658" y="2708920"/>
            <a:ext cx="2757364" cy="338554"/>
          </a:xfrm>
          <a:prstGeom prst="rect">
            <a:avLst/>
          </a:prstGeom>
          <a:noFill/>
        </p:spPr>
        <p:txBody>
          <a:bodyPr wrap="square" rtlCol="0">
            <a:spAutoFit/>
          </a:bodyPr>
          <a:lstStyle/>
          <a:p>
            <a:pPr rtl="0"/>
            <a:r>
              <a:rPr lang="zh-hans" sz="1600">
                <a:latin typeface="SimSun" panose="02010600030101010101" pitchFamily="2" charset="-122"/>
                <a:ea typeface="SimSun" panose="02010600030101010101" pitchFamily="2" charset="-122"/>
              </a:rPr>
              <a:t>・袖口是否收紧</a:t>
            </a:r>
          </a:p>
        </p:txBody>
      </p:sp>
      <p:sp>
        <p:nvSpPr>
          <p:cNvPr id="26" name="テキスト ボックス 25">
            <a:extLst>
              <a:ext uri="{FF2B5EF4-FFF2-40B4-BE49-F238E27FC236}">
                <a16:creationId xmlns:a16="http://schemas.microsoft.com/office/drawing/2014/main" id="{1A9A6FA5-1D03-4250-8245-CDB321D02420}"/>
              </a:ext>
            </a:extLst>
          </p:cNvPr>
          <p:cNvSpPr txBox="1"/>
          <p:nvPr/>
        </p:nvSpPr>
        <p:spPr>
          <a:xfrm>
            <a:off x="5433508" y="3140968"/>
            <a:ext cx="3242948" cy="584775"/>
          </a:xfrm>
          <a:prstGeom prst="rect">
            <a:avLst/>
          </a:prstGeom>
          <a:noFill/>
        </p:spPr>
        <p:txBody>
          <a:bodyPr wrap="square" rtlCol="0">
            <a:spAutoFit/>
          </a:bodyPr>
          <a:lstStyle/>
          <a:p>
            <a:pPr marL="87313" indent="-87313" rtl="0"/>
            <a:r>
              <a:rPr lang="zh-hans" sz="1600" dirty="0">
                <a:latin typeface="SimSun" panose="02010600030101010101" pitchFamily="2" charset="-122"/>
                <a:ea typeface="SimSun" panose="02010600030101010101" pitchFamily="2" charset="-122"/>
              </a:rPr>
              <a:t>・是否穿戴了安全带（在2米以上的高处是否使用了安全带）</a:t>
            </a:r>
          </a:p>
        </p:txBody>
      </p:sp>
      <p:sp>
        <p:nvSpPr>
          <p:cNvPr id="27" name="角丸四角形 4">
            <a:extLst>
              <a:ext uri="{FF2B5EF4-FFF2-40B4-BE49-F238E27FC236}">
                <a16:creationId xmlns:a16="http://schemas.microsoft.com/office/drawing/2014/main" id="{7BD35902-AC3F-441F-9CCB-BC39C907A891}"/>
              </a:ext>
            </a:extLst>
          </p:cNvPr>
          <p:cNvSpPr/>
          <p:nvPr/>
        </p:nvSpPr>
        <p:spPr>
          <a:xfrm>
            <a:off x="223930" y="836713"/>
            <a:ext cx="3102236" cy="3312368"/>
          </a:xfrm>
          <a:prstGeom prst="roundRect">
            <a:avLst>
              <a:gd name="adj" fmla="val 6903"/>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361950" indent="-361950" algn="just" rtl="0" fontAlgn="auto">
              <a:spcBef>
                <a:spcPts val="400"/>
              </a:spcBef>
              <a:spcAft>
                <a:spcPts val="0"/>
              </a:spcAft>
              <a:defRPr/>
            </a:pPr>
            <a:r>
              <a:rPr lang="zh-hans" sz="1500" dirty="0">
                <a:solidFill>
                  <a:srgbClr val="C00000"/>
                </a:solidFill>
                <a:latin typeface="SimSun" panose="02010600030101010101" pitchFamily="2" charset="-122"/>
                <a:ea typeface="SimSun" panose="02010600030101010101" pitchFamily="2" charset="-122"/>
                <a:cs typeface="メイリオ" panose="020B0604030504040204" pitchFamily="50" charset="-128"/>
              </a:rPr>
              <a:t>【正确穿戴保护帽】</a:t>
            </a:r>
          </a:p>
          <a:p>
            <a:pPr marL="182563" indent="-182563" algn="just" rtl="0" fontAlgn="auto">
              <a:spcBef>
                <a:spcPts val="400"/>
              </a:spcBef>
              <a:spcAft>
                <a:spcPts val="0"/>
              </a:spcAft>
              <a:defRPr/>
            </a:pPr>
            <a:r>
              <a:rPr lang="zh-hans" sz="1500" dirty="0">
                <a:solidFill>
                  <a:schemeClr val="tx1"/>
                </a:solidFill>
                <a:latin typeface="SimSun" panose="02010600030101010101" pitchFamily="2" charset="-122"/>
                <a:ea typeface="SimSun" panose="02010600030101010101" pitchFamily="2" charset="-122"/>
                <a:cs typeface="メイリオ" pitchFamily="50" charset="-128"/>
              </a:rPr>
              <a:t>・检查下颚带、松紧状况、向后倾斜程度</a:t>
            </a:r>
            <a:endParaRPr lang="en-US" altLang="ja-JP" sz="1500" dirty="0">
              <a:solidFill>
                <a:schemeClr val="tx1"/>
              </a:solidFill>
              <a:latin typeface="SimSun" panose="02010600030101010101" pitchFamily="2" charset="-122"/>
              <a:ea typeface="SimSun" panose="02010600030101010101" pitchFamily="2" charset="-122"/>
              <a:cs typeface="メイリオ" pitchFamily="50" charset="-128"/>
            </a:endParaRPr>
          </a:p>
          <a:p>
            <a:pPr marL="182563" indent="-182563" algn="just" rtl="0" fontAlgn="auto">
              <a:spcBef>
                <a:spcPts val="400"/>
              </a:spcBef>
              <a:spcAft>
                <a:spcPts val="0"/>
              </a:spcAft>
              <a:defRPr/>
            </a:pPr>
            <a:r>
              <a:rPr lang="zh-hans" sz="1500" dirty="0">
                <a:solidFill>
                  <a:schemeClr val="tx1"/>
                </a:solidFill>
                <a:latin typeface="SimSun" panose="02010600030101010101" pitchFamily="2" charset="-122"/>
                <a:ea typeface="SimSun" panose="02010600030101010101" pitchFamily="2" charset="-122"/>
                <a:cs typeface="メイリオ" pitchFamily="50" charset="-128"/>
              </a:rPr>
              <a:t>・确认是否破旧，有裂痕</a:t>
            </a:r>
            <a:endParaRPr lang="en-US" altLang="ja-JP" sz="1500" dirty="0">
              <a:solidFill>
                <a:schemeClr val="tx1"/>
              </a:solidFill>
              <a:latin typeface="SimSun" panose="02010600030101010101" pitchFamily="2" charset="-122"/>
              <a:ea typeface="SimSun" panose="02010600030101010101" pitchFamily="2" charset="-122"/>
              <a:cs typeface="メイリオ" pitchFamily="50" charset="-128"/>
            </a:endParaRPr>
          </a:p>
          <a:p>
            <a:pPr marL="182563" indent="-182563" algn="just" rtl="0" fontAlgn="auto">
              <a:spcBef>
                <a:spcPts val="400"/>
              </a:spcBef>
              <a:spcAft>
                <a:spcPts val="0"/>
              </a:spcAft>
              <a:defRPr/>
            </a:pPr>
            <a:r>
              <a:rPr lang="zh-hans" sz="1500" dirty="0">
                <a:solidFill>
                  <a:schemeClr val="tx1"/>
                </a:solidFill>
                <a:latin typeface="SimSun" panose="02010600030101010101" pitchFamily="2" charset="-122"/>
                <a:ea typeface="SimSun" panose="02010600030101010101" pitchFamily="2" charset="-122"/>
                <a:cs typeface="メイリオ" pitchFamily="50" charset="-128"/>
              </a:rPr>
              <a:t>・基本上用于坠落时起保护作用</a:t>
            </a:r>
            <a:endParaRPr lang="en-US" altLang="ja-JP" sz="1500" dirty="0">
              <a:solidFill>
                <a:schemeClr val="tx1"/>
              </a:solidFill>
              <a:latin typeface="SimSun" panose="02010600030101010101" pitchFamily="2" charset="-122"/>
              <a:ea typeface="SimSun" panose="02010600030101010101" pitchFamily="2" charset="-122"/>
              <a:cs typeface="メイリオ" pitchFamily="50" charset="-128"/>
            </a:endParaRPr>
          </a:p>
          <a:p>
            <a:pPr marL="182563" lvl="0" indent="-182563" algn="just" rtl="0" fontAlgn="auto">
              <a:spcBef>
                <a:spcPts val="1200"/>
              </a:spcBef>
              <a:spcAft>
                <a:spcPts val="0"/>
              </a:spcAft>
              <a:defRPr/>
            </a:pPr>
            <a:r>
              <a:rPr lang="zh-hans" sz="1500" dirty="0">
                <a:solidFill>
                  <a:srgbClr val="C00000"/>
                </a:solidFill>
                <a:latin typeface="SimSun" panose="02010600030101010101" pitchFamily="2" charset="-122"/>
                <a:ea typeface="SimSun" panose="02010600030101010101" pitchFamily="2" charset="-122"/>
                <a:cs typeface="メイリオ" pitchFamily="50" charset="-128"/>
              </a:rPr>
              <a:t>【正确使用安全带</a:t>
            </a:r>
            <a:r>
              <a:rPr lang="zh-hans" sz="1500" dirty="0">
                <a:solidFill>
                  <a:srgbClr val="FF0000"/>
                </a:solidFill>
                <a:latin typeface="SimSun" panose="02010600030101010101" pitchFamily="2" charset="-122"/>
                <a:ea typeface="SimSun" panose="02010600030101010101" pitchFamily="2" charset="-122"/>
                <a:cs typeface="メイリオ" pitchFamily="50" charset="-128"/>
              </a:rPr>
              <a:t>※</a:t>
            </a:r>
            <a:r>
              <a:rPr lang="zh-hans" sz="1500" dirty="0">
                <a:solidFill>
                  <a:srgbClr val="C00000"/>
                </a:solidFill>
                <a:latin typeface="SimSun" panose="02010600030101010101" pitchFamily="2" charset="-122"/>
                <a:ea typeface="SimSun" panose="02010600030101010101" pitchFamily="2" charset="-122"/>
                <a:cs typeface="メイリオ" pitchFamily="50" charset="-128"/>
              </a:rPr>
              <a:t>】</a:t>
            </a:r>
          </a:p>
          <a:p>
            <a:pPr marL="182563" indent="-182563" algn="just" rtl="0" fontAlgn="auto">
              <a:spcBef>
                <a:spcPts val="400"/>
              </a:spcBef>
              <a:spcAft>
                <a:spcPts val="0"/>
              </a:spcAft>
              <a:defRPr/>
            </a:pPr>
            <a:r>
              <a:rPr lang="zh-hans" sz="1500" dirty="0">
                <a:solidFill>
                  <a:schemeClr val="tx1"/>
                </a:solidFill>
                <a:latin typeface="SimSun" panose="02010600030101010101" pitchFamily="2" charset="-122"/>
                <a:ea typeface="SimSun" panose="02010600030101010101" pitchFamily="2" charset="-122"/>
                <a:cs typeface="メイリオ" pitchFamily="50" charset="-128"/>
              </a:rPr>
              <a:t>・高空作业时，如果有安装了安全带的设备，必须使用</a:t>
            </a:r>
          </a:p>
          <a:p>
            <a:pPr marL="182563" indent="-182563" algn="just" rtl="0" fontAlgn="auto">
              <a:spcBef>
                <a:spcPts val="400"/>
              </a:spcBef>
              <a:spcAft>
                <a:spcPts val="0"/>
              </a:spcAft>
              <a:defRPr/>
            </a:pPr>
            <a:r>
              <a:rPr lang="zh-hans" sz="1500" dirty="0">
                <a:solidFill>
                  <a:schemeClr val="tx1"/>
                </a:solidFill>
                <a:latin typeface="SimSun" panose="02010600030101010101" pitchFamily="2" charset="-122"/>
                <a:ea typeface="SimSun" panose="02010600030101010101" pitchFamily="2" charset="-122"/>
                <a:cs typeface="メイリオ" pitchFamily="50" charset="-128"/>
              </a:rPr>
              <a:t>・挂挂钩的位置，要高于腰部有安全带的位置。</a:t>
            </a:r>
          </a:p>
          <a:p>
            <a:pPr marL="182563" indent="-182563" algn="just" rtl="0" fontAlgn="auto">
              <a:spcBef>
                <a:spcPts val="400"/>
              </a:spcBef>
              <a:spcAft>
                <a:spcPts val="0"/>
              </a:spcAft>
              <a:defRPr/>
            </a:pPr>
            <a:r>
              <a:rPr lang="zh-hans" sz="1500" dirty="0">
                <a:solidFill>
                  <a:schemeClr val="tx1"/>
                </a:solidFill>
                <a:latin typeface="SimSun" panose="02010600030101010101" pitchFamily="2" charset="-122"/>
                <a:ea typeface="SimSun" panose="02010600030101010101" pitchFamily="2" charset="-122"/>
                <a:cs typeface="メイリオ" pitchFamily="50" charset="-128"/>
              </a:rPr>
              <a:t>・原则上使用全身式。</a:t>
            </a:r>
          </a:p>
        </p:txBody>
      </p:sp>
      <p:sp>
        <p:nvSpPr>
          <p:cNvPr id="28" name="テキスト ボックス 27">
            <a:extLst>
              <a:ext uri="{FF2B5EF4-FFF2-40B4-BE49-F238E27FC236}">
                <a16:creationId xmlns:a16="http://schemas.microsoft.com/office/drawing/2014/main" id="{54CBAE74-727F-4582-9ECE-A691A31062A8}"/>
              </a:ext>
            </a:extLst>
          </p:cNvPr>
          <p:cNvSpPr txBox="1"/>
          <p:nvPr/>
        </p:nvSpPr>
        <p:spPr>
          <a:xfrm>
            <a:off x="5292080" y="5469612"/>
            <a:ext cx="3744416" cy="584775"/>
          </a:xfrm>
          <a:prstGeom prst="rect">
            <a:avLst/>
          </a:prstGeom>
          <a:noFill/>
        </p:spPr>
        <p:txBody>
          <a:bodyPr wrap="square" rtlCol="0">
            <a:spAutoFit/>
          </a:bodyPr>
          <a:lstStyle/>
          <a:p>
            <a:pPr marL="87313" indent="-87313" rtl="0"/>
            <a:r>
              <a:rPr lang="zh-hans" sz="1600" dirty="0">
                <a:solidFill>
                  <a:srgbClr val="FF0000"/>
                </a:solidFill>
                <a:latin typeface="SimSun" panose="02010600030101010101" pitchFamily="2" charset="-122"/>
                <a:ea typeface="SimSun" panose="02010600030101010101" pitchFamily="2" charset="-122"/>
              </a:rPr>
              <a:t>※</a:t>
            </a:r>
            <a:r>
              <a:rPr lang="zh-hans" sz="1600" dirty="0">
                <a:latin typeface="SimSun" panose="02010600030101010101" pitchFamily="2" charset="-122"/>
                <a:ea typeface="SimSun" panose="02010600030101010101" pitchFamily="2" charset="-122"/>
              </a:rPr>
              <a:t>“安全带”的名称因法律法规的修订</a:t>
            </a:r>
            <a:endParaRPr kumimoji="1" lang="en-US" altLang="ja-JP" sz="1600" dirty="0">
              <a:latin typeface="SimSun" panose="02010600030101010101" pitchFamily="2" charset="-122"/>
              <a:ea typeface="SimSun" panose="02010600030101010101" pitchFamily="2" charset="-122"/>
            </a:endParaRPr>
          </a:p>
          <a:p>
            <a:pPr marL="87313" indent="-87313" rtl="0"/>
            <a:r>
              <a:rPr lang="zh-hans" sz="1600" dirty="0">
                <a:latin typeface="SimSun" panose="02010600030101010101" pitchFamily="2" charset="-122"/>
                <a:ea typeface="SimSun" panose="02010600030101010101" pitchFamily="2" charset="-122"/>
              </a:rPr>
              <a:t>已更改为“防止坠落用器具”。</a:t>
            </a:r>
          </a:p>
        </p:txBody>
      </p:sp>
      <p:cxnSp>
        <p:nvCxnSpPr>
          <p:cNvPr id="12" name="直線矢印コネクタ 11">
            <a:extLst>
              <a:ext uri="{FF2B5EF4-FFF2-40B4-BE49-F238E27FC236}">
                <a16:creationId xmlns:a16="http://schemas.microsoft.com/office/drawing/2014/main" id="{6B6CB1FD-91A9-4478-B9A8-EC55DFD0004B}"/>
              </a:ext>
            </a:extLst>
          </p:cNvPr>
          <p:cNvCxnSpPr>
            <a:cxnSpLocks/>
          </p:cNvCxnSpPr>
          <p:nvPr/>
        </p:nvCxnSpPr>
        <p:spPr>
          <a:xfrm flipH="1">
            <a:off x="4860032" y="1268760"/>
            <a:ext cx="573476" cy="144016"/>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ECDCB074-3E9E-414B-947F-12E31BCD4CDA}"/>
              </a:ext>
            </a:extLst>
          </p:cNvPr>
          <p:cNvCxnSpPr>
            <a:cxnSpLocks/>
          </p:cNvCxnSpPr>
          <p:nvPr/>
        </p:nvCxnSpPr>
        <p:spPr>
          <a:xfrm flipH="1">
            <a:off x="5004048" y="2060848"/>
            <a:ext cx="42946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BA7ABA89-15AC-4836-B9CF-265F07F99F9B}"/>
              </a:ext>
            </a:extLst>
          </p:cNvPr>
          <p:cNvCxnSpPr>
            <a:cxnSpLocks/>
          </p:cNvCxnSpPr>
          <p:nvPr/>
        </p:nvCxnSpPr>
        <p:spPr>
          <a:xfrm flipH="1">
            <a:off x="5253508" y="2492896"/>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C66725C-9738-4D11-8F32-A6FDE53C8C3E}"/>
              </a:ext>
            </a:extLst>
          </p:cNvPr>
          <p:cNvCxnSpPr>
            <a:cxnSpLocks/>
          </p:cNvCxnSpPr>
          <p:nvPr/>
        </p:nvCxnSpPr>
        <p:spPr>
          <a:xfrm flipH="1">
            <a:off x="5253508" y="2852936"/>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3CC7527A-FFF7-4B01-BCE8-3F08102A572B}"/>
              </a:ext>
            </a:extLst>
          </p:cNvPr>
          <p:cNvCxnSpPr>
            <a:cxnSpLocks/>
          </p:cNvCxnSpPr>
          <p:nvPr/>
        </p:nvCxnSpPr>
        <p:spPr>
          <a:xfrm flipH="1">
            <a:off x="5253508" y="3284984"/>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2C8F98F6-FE74-4DD0-8EEB-B6C26244A22C}"/>
              </a:ext>
            </a:extLst>
          </p:cNvPr>
          <p:cNvSpPr txBox="1"/>
          <p:nvPr/>
        </p:nvSpPr>
        <p:spPr>
          <a:xfrm>
            <a:off x="5508104" y="4428401"/>
            <a:ext cx="3242948" cy="338554"/>
          </a:xfrm>
          <a:prstGeom prst="rect">
            <a:avLst/>
          </a:prstGeom>
          <a:noFill/>
        </p:spPr>
        <p:txBody>
          <a:bodyPr wrap="square" rtlCol="0">
            <a:spAutoFit/>
          </a:bodyPr>
          <a:lstStyle/>
          <a:p>
            <a:pPr marL="87313" indent="-87313" rtl="0"/>
            <a:r>
              <a:rPr lang="zh-hans" sz="1600">
                <a:latin typeface="SimSun" panose="02010600030101010101" pitchFamily="2" charset="-122"/>
                <a:ea typeface="SimSun" panose="02010600030101010101" pitchFamily="2" charset="-122"/>
              </a:rPr>
              <a:t>・是否穿着了安全鞋</a:t>
            </a:r>
            <a:endParaRPr kumimoji="1" lang="en-US" altLang="ja-JP" sz="1600" dirty="0">
              <a:latin typeface="SimSun" panose="02010600030101010101" pitchFamily="2" charset="-122"/>
              <a:ea typeface="SimSun" panose="02010600030101010101" pitchFamily="2" charset="-122"/>
            </a:endParaRPr>
          </a:p>
        </p:txBody>
      </p:sp>
      <p:cxnSp>
        <p:nvCxnSpPr>
          <p:cNvPr id="37" name="直線矢印コネクタ 36">
            <a:extLst>
              <a:ext uri="{FF2B5EF4-FFF2-40B4-BE49-F238E27FC236}">
                <a16:creationId xmlns:a16="http://schemas.microsoft.com/office/drawing/2014/main" id="{E1627573-6236-4BB7-BB03-EA21B23CC5AD}"/>
              </a:ext>
            </a:extLst>
          </p:cNvPr>
          <p:cNvCxnSpPr>
            <a:cxnSpLocks/>
          </p:cNvCxnSpPr>
          <p:nvPr/>
        </p:nvCxnSpPr>
        <p:spPr>
          <a:xfrm flipH="1">
            <a:off x="5145476" y="4657492"/>
            <a:ext cx="288032" cy="60258"/>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3590528"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9</a:t>
            </a:fld>
            <a:endParaRPr kumimoji="1" lang="ja-JP" altLang="en-US" dirty="0">
              <a:latin typeface="SimSun" panose="02010600030101010101" pitchFamily="2" charset="-122"/>
              <a:ea typeface="SimSun" panose="02010600030101010101" pitchFamily="2" charset="-122"/>
            </a:endParaRPr>
          </a:p>
        </p:txBody>
      </p:sp>
      <p:sp>
        <p:nvSpPr>
          <p:cNvPr id="20" name="文本框 19">
            <a:extLst>
              <a:ext uri="{FF2B5EF4-FFF2-40B4-BE49-F238E27FC236}">
                <a16:creationId xmlns:a16="http://schemas.microsoft.com/office/drawing/2014/main" id="{3E1A9EDC-BCA3-4946-A46E-50744F5C7BB3}"/>
              </a:ext>
            </a:extLst>
          </p:cNvPr>
          <p:cNvSpPr txBox="1"/>
          <p:nvPr/>
        </p:nvSpPr>
        <p:spPr>
          <a:xfrm>
            <a:off x="1376642" y="4656865"/>
            <a:ext cx="343367" cy="84639"/>
          </a:xfrm>
          <a:prstGeom prst="rect">
            <a:avLst/>
          </a:prstGeom>
          <a:solidFill>
            <a:schemeClr val="bg1"/>
          </a:solidFill>
        </p:spPr>
        <p:txBody>
          <a:bodyPr wrap="square" lIns="0" tIns="0" rIns="0" bIns="0" rtlCol="0">
            <a:spAutoFit/>
          </a:bodyPr>
          <a:lstStyle/>
          <a:p>
            <a:pPr rtl="0"/>
            <a:r>
              <a:rPr lang="zh-hans" sz="550" dirty="0">
                <a:latin typeface="SimSun" panose="02010600030101010101" pitchFamily="2" charset="-122"/>
                <a:ea typeface="SimSun" panose="02010600030101010101" pitchFamily="2" charset="-122"/>
              </a:rPr>
              <a:t>肩带</a:t>
            </a:r>
            <a:endParaRPr lang="zh-CN" altLang="en-US" sz="550" dirty="0">
              <a:latin typeface="SimSun" panose="02010600030101010101" pitchFamily="2" charset="-122"/>
              <a:ea typeface="SimSun" panose="02010600030101010101" pitchFamily="2" charset="-122"/>
            </a:endParaRPr>
          </a:p>
        </p:txBody>
      </p:sp>
      <p:sp>
        <p:nvSpPr>
          <p:cNvPr id="21" name="文本框 20">
            <a:extLst>
              <a:ext uri="{FF2B5EF4-FFF2-40B4-BE49-F238E27FC236}">
                <a16:creationId xmlns:a16="http://schemas.microsoft.com/office/drawing/2014/main" id="{6D80CCD2-F9DE-4994-8081-C69332844DB8}"/>
              </a:ext>
            </a:extLst>
          </p:cNvPr>
          <p:cNvSpPr txBox="1"/>
          <p:nvPr/>
        </p:nvSpPr>
        <p:spPr>
          <a:xfrm>
            <a:off x="1587932" y="4325669"/>
            <a:ext cx="391780" cy="169277"/>
          </a:xfrm>
          <a:prstGeom prst="rect">
            <a:avLst/>
          </a:prstGeom>
          <a:solidFill>
            <a:schemeClr val="bg1"/>
          </a:solidFill>
        </p:spPr>
        <p:txBody>
          <a:bodyPr wrap="square" lIns="0" tIns="0" rIns="0" bIns="0" rtlCol="0">
            <a:spAutoFit/>
          </a:bodyPr>
          <a:lstStyle/>
          <a:p>
            <a:pPr rtl="0"/>
            <a:r>
              <a:rPr lang="zh-hans" sz="550" dirty="0">
                <a:latin typeface="SimSun" panose="02010600030101010101" pitchFamily="2" charset="-122"/>
                <a:ea typeface="SimSun" panose="02010600030101010101" pitchFamily="2" charset="-122"/>
              </a:rPr>
              <a:t>脱卸式连接带</a:t>
            </a:r>
            <a:endParaRPr lang="zh-CN" altLang="en-US" sz="550" dirty="0">
              <a:latin typeface="SimSun" panose="02010600030101010101" pitchFamily="2" charset="-122"/>
              <a:ea typeface="SimSun" panose="02010600030101010101" pitchFamily="2" charset="-122"/>
            </a:endParaRPr>
          </a:p>
        </p:txBody>
      </p:sp>
      <p:sp>
        <p:nvSpPr>
          <p:cNvPr id="22" name="文本框 21">
            <a:extLst>
              <a:ext uri="{FF2B5EF4-FFF2-40B4-BE49-F238E27FC236}">
                <a16:creationId xmlns:a16="http://schemas.microsoft.com/office/drawing/2014/main" id="{A8EA19BD-F589-40C8-9850-05CE5F4404F7}"/>
              </a:ext>
            </a:extLst>
          </p:cNvPr>
          <p:cNvSpPr txBox="1"/>
          <p:nvPr/>
        </p:nvSpPr>
        <p:spPr>
          <a:xfrm>
            <a:off x="1548325" y="5392689"/>
            <a:ext cx="343367" cy="84639"/>
          </a:xfrm>
          <a:prstGeom prst="rect">
            <a:avLst/>
          </a:prstGeom>
          <a:solidFill>
            <a:schemeClr val="bg1"/>
          </a:solidFill>
        </p:spPr>
        <p:txBody>
          <a:bodyPr wrap="square" lIns="0" tIns="0" rIns="0" bIns="0" rtlCol="0">
            <a:spAutoFit/>
          </a:bodyPr>
          <a:lstStyle/>
          <a:p>
            <a:pPr rtl="0"/>
            <a:r>
              <a:rPr lang="zh-hans" sz="550" dirty="0">
                <a:latin typeface="SimSun" panose="02010600030101010101" pitchFamily="2" charset="-122"/>
                <a:ea typeface="SimSun" panose="02010600030101010101" pitchFamily="2" charset="-122"/>
              </a:rPr>
              <a:t>身体腰带</a:t>
            </a:r>
            <a:endParaRPr lang="zh-CN" altLang="en-US" sz="550" dirty="0">
              <a:latin typeface="SimSun" panose="02010600030101010101" pitchFamily="2" charset="-122"/>
              <a:ea typeface="SimSun" panose="02010600030101010101" pitchFamily="2" charset="-122"/>
            </a:endParaRPr>
          </a:p>
        </p:txBody>
      </p:sp>
      <p:sp>
        <p:nvSpPr>
          <p:cNvPr id="23" name="文本框 22">
            <a:extLst>
              <a:ext uri="{FF2B5EF4-FFF2-40B4-BE49-F238E27FC236}">
                <a16:creationId xmlns:a16="http://schemas.microsoft.com/office/drawing/2014/main" id="{12CA6A4B-C758-4872-A82F-5FA952A2F3CD}"/>
              </a:ext>
            </a:extLst>
          </p:cNvPr>
          <p:cNvSpPr txBox="1"/>
          <p:nvPr/>
        </p:nvSpPr>
        <p:spPr>
          <a:xfrm>
            <a:off x="156364" y="4980579"/>
            <a:ext cx="455196" cy="84639"/>
          </a:xfrm>
          <a:prstGeom prst="rect">
            <a:avLst/>
          </a:prstGeom>
          <a:solidFill>
            <a:schemeClr val="bg1"/>
          </a:solidFill>
        </p:spPr>
        <p:txBody>
          <a:bodyPr wrap="square" lIns="0" tIns="0" rIns="0" bIns="0" rtlCol="0">
            <a:spAutoFit/>
          </a:bodyPr>
          <a:lstStyle/>
          <a:p>
            <a:pPr rtl="0"/>
            <a:r>
              <a:rPr lang="zh-hans" sz="550">
                <a:latin typeface="SimSun" panose="02010600030101010101" pitchFamily="2" charset="-122"/>
                <a:ea typeface="SimSun" panose="02010600030101010101" pitchFamily="2" charset="-122"/>
              </a:rPr>
              <a:t>胸带</a:t>
            </a:r>
            <a:endParaRPr lang="zh-CN" altLang="en-US" sz="550" dirty="0">
              <a:latin typeface="SimSun" panose="02010600030101010101" pitchFamily="2" charset="-122"/>
              <a:ea typeface="SimSun" panose="02010600030101010101" pitchFamily="2" charset="-122"/>
            </a:endParaRPr>
          </a:p>
        </p:txBody>
      </p:sp>
      <p:sp>
        <p:nvSpPr>
          <p:cNvPr id="24" name="文本框 23">
            <a:extLst>
              <a:ext uri="{FF2B5EF4-FFF2-40B4-BE49-F238E27FC236}">
                <a16:creationId xmlns:a16="http://schemas.microsoft.com/office/drawing/2014/main" id="{74A38922-DDF6-4FDB-ACD8-C75EE99FF2C2}"/>
              </a:ext>
            </a:extLst>
          </p:cNvPr>
          <p:cNvSpPr txBox="1"/>
          <p:nvPr/>
        </p:nvSpPr>
        <p:spPr>
          <a:xfrm>
            <a:off x="1326250" y="6421363"/>
            <a:ext cx="343367" cy="84639"/>
          </a:xfrm>
          <a:prstGeom prst="rect">
            <a:avLst/>
          </a:prstGeom>
          <a:solidFill>
            <a:schemeClr val="bg1"/>
          </a:solidFill>
        </p:spPr>
        <p:txBody>
          <a:bodyPr wrap="square" lIns="0" tIns="0" rIns="0" bIns="0" rtlCol="0">
            <a:spAutoFit/>
          </a:bodyPr>
          <a:lstStyle/>
          <a:p>
            <a:pPr rtl="0"/>
            <a:r>
              <a:rPr lang="zh-hans" sz="550" dirty="0">
                <a:latin typeface="SimSun" panose="02010600030101010101" pitchFamily="2" charset="-122"/>
                <a:ea typeface="SimSun" panose="02010600030101010101" pitchFamily="2" charset="-122"/>
              </a:rPr>
              <a:t>腿带</a:t>
            </a:r>
            <a:endParaRPr lang="zh-CN" altLang="en-US" sz="550" dirty="0">
              <a:latin typeface="SimSun" panose="02010600030101010101" pitchFamily="2" charset="-122"/>
              <a:ea typeface="SimSun" panose="02010600030101010101" pitchFamily="2" charset="-122"/>
            </a:endParaRPr>
          </a:p>
        </p:txBody>
      </p:sp>
      <p:sp>
        <p:nvSpPr>
          <p:cNvPr id="33" name="文本框 32">
            <a:extLst>
              <a:ext uri="{FF2B5EF4-FFF2-40B4-BE49-F238E27FC236}">
                <a16:creationId xmlns:a16="http://schemas.microsoft.com/office/drawing/2014/main" id="{5ADD5758-D72B-4378-B274-4D9DB7311A9F}"/>
              </a:ext>
            </a:extLst>
          </p:cNvPr>
          <p:cNvSpPr txBox="1"/>
          <p:nvPr/>
        </p:nvSpPr>
        <p:spPr>
          <a:xfrm>
            <a:off x="2806744" y="6112586"/>
            <a:ext cx="648072" cy="84639"/>
          </a:xfrm>
          <a:prstGeom prst="rect">
            <a:avLst/>
          </a:prstGeom>
          <a:solidFill>
            <a:schemeClr val="bg1"/>
          </a:solidFill>
        </p:spPr>
        <p:txBody>
          <a:bodyPr wrap="square" lIns="0" tIns="0" rIns="0" bIns="0" rtlCol="0">
            <a:spAutoFit/>
          </a:bodyPr>
          <a:lstStyle/>
          <a:p>
            <a:pPr rtl="0"/>
            <a:r>
              <a:rPr lang="zh-hans" sz="550" dirty="0">
                <a:latin typeface="SimSun" panose="02010600030101010101" pitchFamily="2" charset="-122"/>
                <a:ea typeface="SimSun" panose="02010600030101010101" pitchFamily="2" charset="-122"/>
              </a:rPr>
              <a:t>挂绳</a:t>
            </a:r>
            <a:endParaRPr lang="zh-CN" altLang="en-US" sz="550" dirty="0">
              <a:latin typeface="SimSun" panose="02010600030101010101" pitchFamily="2" charset="-122"/>
              <a:ea typeface="SimSun" panose="02010600030101010101" pitchFamily="2" charset="-122"/>
            </a:endParaRPr>
          </a:p>
        </p:txBody>
      </p:sp>
      <p:sp>
        <p:nvSpPr>
          <p:cNvPr id="34" name="文本框 33">
            <a:extLst>
              <a:ext uri="{FF2B5EF4-FFF2-40B4-BE49-F238E27FC236}">
                <a16:creationId xmlns:a16="http://schemas.microsoft.com/office/drawing/2014/main" id="{48FB5381-F500-4C39-AAB3-7A73F0357D8A}"/>
              </a:ext>
            </a:extLst>
          </p:cNvPr>
          <p:cNvSpPr txBox="1"/>
          <p:nvPr/>
        </p:nvSpPr>
        <p:spPr>
          <a:xfrm>
            <a:off x="2880647" y="6371328"/>
            <a:ext cx="746720" cy="84639"/>
          </a:xfrm>
          <a:prstGeom prst="rect">
            <a:avLst/>
          </a:prstGeom>
          <a:solidFill>
            <a:schemeClr val="bg1"/>
          </a:solidFill>
        </p:spPr>
        <p:txBody>
          <a:bodyPr wrap="square" lIns="0" tIns="0" rIns="0" bIns="0" rtlCol="0">
            <a:spAutoFit/>
          </a:bodyPr>
          <a:lstStyle/>
          <a:p>
            <a:pPr rtl="0"/>
            <a:r>
              <a:rPr lang="zh-hans" sz="550" dirty="0">
                <a:latin typeface="SimSun" panose="02010600030101010101" pitchFamily="2" charset="-122"/>
                <a:ea typeface="SimSun" panose="02010600030101010101" pitchFamily="2" charset="-122"/>
              </a:rPr>
              <a:t>骨盆带</a:t>
            </a:r>
            <a:endParaRPr lang="zh-CN" altLang="en-US" sz="550" dirty="0">
              <a:latin typeface="SimSun" panose="02010600030101010101" pitchFamily="2" charset="-122"/>
              <a:ea typeface="SimSun" panose="02010600030101010101" pitchFamily="2" charset="-122"/>
            </a:endParaRPr>
          </a:p>
        </p:txBody>
      </p:sp>
      <p:sp>
        <p:nvSpPr>
          <p:cNvPr id="38" name="文本框 37">
            <a:extLst>
              <a:ext uri="{FF2B5EF4-FFF2-40B4-BE49-F238E27FC236}">
                <a16:creationId xmlns:a16="http://schemas.microsoft.com/office/drawing/2014/main" id="{6D6344D6-9A29-4E6A-9319-4AC84F8FF11F}"/>
              </a:ext>
            </a:extLst>
          </p:cNvPr>
          <p:cNvSpPr txBox="1"/>
          <p:nvPr/>
        </p:nvSpPr>
        <p:spPr>
          <a:xfrm>
            <a:off x="2635060" y="4930543"/>
            <a:ext cx="343367" cy="84639"/>
          </a:xfrm>
          <a:prstGeom prst="rect">
            <a:avLst/>
          </a:prstGeom>
          <a:solidFill>
            <a:schemeClr val="bg1"/>
          </a:solidFill>
        </p:spPr>
        <p:txBody>
          <a:bodyPr wrap="square" lIns="0" tIns="0" rIns="0" bIns="0" rtlCol="0">
            <a:spAutoFit/>
          </a:bodyPr>
          <a:lstStyle/>
          <a:p>
            <a:pPr rtl="0"/>
            <a:r>
              <a:rPr lang="zh-hans" sz="550" dirty="0">
                <a:latin typeface="SimSun" panose="02010600030101010101" pitchFamily="2" charset="-122"/>
                <a:ea typeface="SimSun" panose="02010600030101010101" pitchFamily="2" charset="-122"/>
              </a:rPr>
              <a:t>D型环</a:t>
            </a:r>
          </a:p>
        </p:txBody>
      </p:sp>
      <p:sp>
        <p:nvSpPr>
          <p:cNvPr id="39" name="文本框 38">
            <a:extLst>
              <a:ext uri="{FF2B5EF4-FFF2-40B4-BE49-F238E27FC236}">
                <a16:creationId xmlns:a16="http://schemas.microsoft.com/office/drawing/2014/main" id="{1B7F408E-E261-4B86-A89F-47D85ED512D0}"/>
              </a:ext>
            </a:extLst>
          </p:cNvPr>
          <p:cNvSpPr txBox="1"/>
          <p:nvPr/>
        </p:nvSpPr>
        <p:spPr>
          <a:xfrm>
            <a:off x="3533023" y="5344495"/>
            <a:ext cx="643007" cy="125117"/>
          </a:xfrm>
          <a:prstGeom prst="rect">
            <a:avLst/>
          </a:prstGeom>
          <a:solidFill>
            <a:srgbClr val="009943"/>
          </a:solidFill>
        </p:spPr>
        <p:txBody>
          <a:bodyPr wrap="square" lIns="0" tIns="0" rIns="0" bIns="0" rtlCol="0" anchor="ctr" anchorCtr="0">
            <a:noAutofit/>
          </a:bodyPr>
          <a:lstStyle/>
          <a:p>
            <a:pPr rtl="0"/>
            <a:r>
              <a:rPr lang="zh-hans" sz="600">
                <a:solidFill>
                  <a:schemeClr val="bg1"/>
                </a:solidFill>
                <a:latin typeface="SimSun" panose="02010600030101010101" pitchFamily="2" charset="-122"/>
                <a:ea typeface="SimSun" panose="02010600030101010101" pitchFamily="2" charset="-122"/>
              </a:rPr>
              <a:t>挂绳（双钩）</a:t>
            </a:r>
            <a:endParaRPr lang="zh-CN" altLang="en-US" sz="600" dirty="0">
              <a:solidFill>
                <a:schemeClr val="bg1"/>
              </a:solidFill>
              <a:latin typeface="SimSun" panose="02010600030101010101" pitchFamily="2" charset="-122"/>
              <a:ea typeface="SimSun" panose="02010600030101010101" pitchFamily="2" charset="-122"/>
            </a:endParaRPr>
          </a:p>
        </p:txBody>
      </p:sp>
      <p:sp>
        <p:nvSpPr>
          <p:cNvPr id="40" name="文本框 39">
            <a:extLst>
              <a:ext uri="{FF2B5EF4-FFF2-40B4-BE49-F238E27FC236}">
                <a16:creationId xmlns:a16="http://schemas.microsoft.com/office/drawing/2014/main" id="{C49A3EA0-D4BE-4A07-BE85-2DF9CFCDC490}"/>
              </a:ext>
            </a:extLst>
          </p:cNvPr>
          <p:cNvSpPr txBox="1"/>
          <p:nvPr/>
        </p:nvSpPr>
        <p:spPr>
          <a:xfrm>
            <a:off x="3136120" y="5088577"/>
            <a:ext cx="287609" cy="150191"/>
          </a:xfrm>
          <a:prstGeom prst="rect">
            <a:avLst/>
          </a:prstGeom>
          <a:solidFill>
            <a:schemeClr val="bg1"/>
          </a:solidFill>
          <a:ln>
            <a:solidFill>
              <a:srgbClr val="009943"/>
            </a:solidFill>
          </a:ln>
        </p:spPr>
        <p:txBody>
          <a:bodyPr wrap="square" lIns="0" tIns="0" rIns="0" bIns="0" rtlCol="0" anchor="ctr" anchorCtr="0">
            <a:noAutofit/>
          </a:bodyPr>
          <a:lstStyle/>
          <a:p>
            <a:pPr rtl="0"/>
            <a:r>
              <a:rPr lang="zh-hans" sz="600" dirty="0">
                <a:latin typeface="SimSun" panose="02010600030101010101" pitchFamily="2" charset="-122"/>
                <a:ea typeface="SimSun" panose="02010600030101010101" pitchFamily="2" charset="-122"/>
              </a:rPr>
              <a:t>挂钩</a:t>
            </a:r>
            <a:endParaRPr lang="zh-CN" altLang="en-US" sz="550" dirty="0">
              <a:latin typeface="SimSun" panose="02010600030101010101" pitchFamily="2" charset="-122"/>
              <a:ea typeface="SimSun" panose="02010600030101010101" pitchFamily="2" charset="-122"/>
            </a:endParaRPr>
          </a:p>
        </p:txBody>
      </p:sp>
      <p:sp>
        <p:nvSpPr>
          <p:cNvPr id="42" name="文本框 41">
            <a:extLst>
              <a:ext uri="{FF2B5EF4-FFF2-40B4-BE49-F238E27FC236}">
                <a16:creationId xmlns:a16="http://schemas.microsoft.com/office/drawing/2014/main" id="{BB28DCAE-C85F-4E00-9051-68CD64C888BD}"/>
              </a:ext>
            </a:extLst>
          </p:cNvPr>
          <p:cNvSpPr txBox="1"/>
          <p:nvPr/>
        </p:nvSpPr>
        <p:spPr>
          <a:xfrm>
            <a:off x="2986143" y="5573807"/>
            <a:ext cx="476389" cy="184399"/>
          </a:xfrm>
          <a:prstGeom prst="rect">
            <a:avLst/>
          </a:prstGeom>
          <a:solidFill>
            <a:schemeClr val="bg1"/>
          </a:solidFill>
          <a:ln>
            <a:solidFill>
              <a:srgbClr val="009943"/>
            </a:solidFill>
          </a:ln>
        </p:spPr>
        <p:txBody>
          <a:bodyPr wrap="square" lIns="0" tIns="0" rIns="0" bIns="0" rtlCol="0" anchor="ctr" anchorCtr="0">
            <a:noAutofit/>
          </a:bodyPr>
          <a:lstStyle/>
          <a:p>
            <a:pPr rtl="0"/>
            <a:r>
              <a:rPr lang="zh-hans" sz="600">
                <a:latin typeface="SimSun" panose="02010600030101010101" pitchFamily="2" charset="-122"/>
                <a:ea typeface="SimSun" panose="02010600030101010101" pitchFamily="2" charset="-122"/>
              </a:rPr>
              <a:t>缓冲包</a:t>
            </a:r>
            <a:endParaRPr lang="zh-CN" altLang="en-US" sz="500" dirty="0">
              <a:latin typeface="SimSun" panose="02010600030101010101" pitchFamily="2" charset="-122"/>
              <a:ea typeface="SimSun" panose="02010600030101010101" pitchFamily="2" charset="-122"/>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12087</TotalTime>
  <Words>2681</Words>
  <Application>Microsoft Office PowerPoint</Application>
  <PresentationFormat>画面に合わせる (4:3)</PresentationFormat>
  <Paragraphs>456</Paragraphs>
  <Slides>29</Slides>
  <Notes>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29</vt:i4>
      </vt:variant>
    </vt:vector>
  </HeadingPairs>
  <TitlesOfParts>
    <vt:vector size="35" baseType="lpstr">
      <vt:lpstr>ＭＳ Ｐゴシック</vt:lpstr>
      <vt:lpstr>SimSun</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naganos-d002</dc:creator>
  <cp:lastModifiedBy>辻合崇浩 長野産保事務局</cp:lastModifiedBy>
  <cp:revision>1</cp:revision>
  <cp:lastPrinted>2019-01-20T14:32:19Z</cp:lastPrinted>
  <dcterms:created xsi:type="dcterms:W3CDTF">2016-01-17T01:15:27Z</dcterms:created>
  <dcterms:modified xsi:type="dcterms:W3CDTF">2022-11-08T05:33:00Z</dcterms:modified>
</cp:coreProperties>
</file>